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6"/>
  </p:notesMasterIdLst>
  <p:sldIdLst>
    <p:sldId id="297" r:id="rId4"/>
    <p:sldId id="307" r:id="rId5"/>
    <p:sldId id="258" r:id="rId7"/>
    <p:sldId id="265" r:id="rId8"/>
    <p:sldId id="266" r:id="rId9"/>
    <p:sldId id="328" r:id="rId10"/>
    <p:sldId id="326" r:id="rId11"/>
    <p:sldId id="327" r:id="rId12"/>
    <p:sldId id="329" r:id="rId13"/>
    <p:sldId id="269" r:id="rId14"/>
    <p:sldId id="332" r:id="rId15"/>
    <p:sldId id="330" r:id="rId16"/>
    <p:sldId id="325" r:id="rId17"/>
    <p:sldId id="320" r:id="rId18"/>
    <p:sldId id="321" r:id="rId19"/>
    <p:sldId id="322" r:id="rId20"/>
    <p:sldId id="323" r:id="rId21"/>
    <p:sldId id="324" r:id="rId22"/>
    <p:sldId id="333" r:id="rId23"/>
    <p:sldId id="296" r:id="rId24"/>
    <p:sldId id="294" r:id="rId25"/>
  </p:sldIdLst>
  <p:sldSz cx="12192000" cy="6858000"/>
  <p:notesSz cx="6858000" cy="9144000"/>
  <p:embeddedFontLst>
    <p:embeddedFont>
      <p:font typeface="Calibri" panose="020F0502020204030204"/>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B1C"/>
    <a:srgbClr val="C22727"/>
    <a:srgbClr val="272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87" autoAdjust="0"/>
    <p:restoredTop sz="94660" autoAdjust="0"/>
  </p:normalViewPr>
  <p:slideViewPr>
    <p:cSldViewPr snapToGrid="0" showGuides="1">
      <p:cViewPr>
        <p:scale>
          <a:sx n="46" d="100"/>
          <a:sy n="46" d="100"/>
        </p:scale>
        <p:origin x="-1872" y="-696"/>
      </p:cViewPr>
      <p:guideLst>
        <p:guide orient="horz" pos="2160"/>
        <p:guide pos="382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1AE98-EEE8-4D67-B678-582385341A56}"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58D74-C0DB-406A-A801-13AD6E4014D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稻壳儿春秋广告/盗版必究        原创来源：http://chn.docer.com/works?userid=199329941#!/work_time"/>
          <p:cNvSpPr>
            <a:spLocks noGrp="1"/>
          </p:cNvSpPr>
          <p:nvPr>
            <p:ph type="pic" sz="quarter" idx="10"/>
          </p:nvPr>
        </p:nvSpPr>
        <p:spPr>
          <a:xfrm>
            <a:off x="-1" y="885371"/>
            <a:ext cx="8113525" cy="5087258"/>
          </a:xfrm>
          <a:custGeom>
            <a:avLst/>
            <a:gdLst>
              <a:gd name="connsiteX0" fmla="*/ 0 w 8113525"/>
              <a:gd name="connsiteY0" fmla="*/ 0 h 5087258"/>
              <a:gd name="connsiteX1" fmla="*/ 148675 w 8113525"/>
              <a:gd name="connsiteY1" fmla="*/ 0 h 5087258"/>
              <a:gd name="connsiteX2" fmla="*/ 4679775 w 8113525"/>
              <a:gd name="connsiteY2" fmla="*/ 0 h 5087258"/>
              <a:gd name="connsiteX3" fmla="*/ 6804408 w 8113525"/>
              <a:gd name="connsiteY3" fmla="*/ 0 h 5087258"/>
              <a:gd name="connsiteX4" fmla="*/ 8113525 w 8113525"/>
              <a:gd name="connsiteY4" fmla="*/ 0 h 5087258"/>
              <a:gd name="connsiteX5" fmla="*/ 3026269 w 8113525"/>
              <a:gd name="connsiteY5" fmla="*/ 5087258 h 5087258"/>
              <a:gd name="connsiteX6" fmla="*/ 1717152 w 8113525"/>
              <a:gd name="connsiteY6" fmla="*/ 5087258 h 5087258"/>
              <a:gd name="connsiteX7" fmla="*/ 148675 w 8113525"/>
              <a:gd name="connsiteY7" fmla="*/ 5087258 h 5087258"/>
              <a:gd name="connsiteX8" fmla="*/ 0 w 8113525"/>
              <a:gd name="connsiteY8" fmla="*/ 5087258 h 508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3525" h="5087258">
                <a:moveTo>
                  <a:pt x="0" y="0"/>
                </a:moveTo>
                <a:lnTo>
                  <a:pt x="148675" y="0"/>
                </a:lnTo>
                <a:lnTo>
                  <a:pt x="4679775" y="0"/>
                </a:lnTo>
                <a:lnTo>
                  <a:pt x="6804408" y="0"/>
                </a:lnTo>
                <a:lnTo>
                  <a:pt x="8113525" y="0"/>
                </a:lnTo>
                <a:lnTo>
                  <a:pt x="3026269" y="5087258"/>
                </a:lnTo>
                <a:lnTo>
                  <a:pt x="1717152" y="5087258"/>
                </a:lnTo>
                <a:lnTo>
                  <a:pt x="148675" y="5087258"/>
                </a:lnTo>
                <a:lnTo>
                  <a:pt x="0" y="5087258"/>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9B3A1323-8D79-1946-B0D7-40001CF92E9D}" type="datetimeFigureOut">
              <a:rPr lang="en-US" dirty="0"/>
            </a:fld>
            <a:endParaRPr lang="en-US" dirty="0"/>
          </a:p>
        </p:txBody>
      </p:sp>
      <p:sp>
        <p:nvSpPr>
          <p:cNvPr id="5" name="Footer Placeholder 4"/>
          <p:cNvSpPr>
            <a:spLocks noGrp="1"/>
          </p:cNvSpPr>
          <p:nvPr>
            <p:ph type="ftr" sz="quarter" idx="11"/>
          </p:nvPr>
        </p:nvSpPr>
        <p:spPr/>
        <p:txBody>
          <a:bodyPr/>
          <a:p>
            <a:endParaRPr lang="en-US" dirty="0"/>
          </a:p>
        </p:txBody>
      </p:sp>
      <p:sp>
        <p:nvSpPr>
          <p:cNvPr id="6" name="Slide Number Placeholder 5"/>
          <p:cNvSpPr>
            <a:spLocks noGrp="1"/>
          </p:cNvSpPr>
          <p:nvPr>
            <p:ph type="sldNum" sz="quarter" idx="12"/>
          </p:nvPr>
        </p:nvSpPr>
        <p:spPr/>
        <p:txBody>
          <a:bodyPr/>
          <a:p>
            <a:fld id="{D57F1E4F-1CFF-5643-939E-217C01CDF565}" type="slidenum">
              <a:rPr lang="en-US" dirty="0"/>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稻壳儿春秋广告/盗版必究        原创来源：http://chn.docer.com/works?userid=199329941#!/work_time"/>
          <p:cNvSpPr>
            <a:spLocks noGrp="1"/>
          </p:cNvSpPr>
          <p:nvPr>
            <p:ph type="pic" sz="quarter" idx="10"/>
          </p:nvPr>
        </p:nvSpPr>
        <p:spPr>
          <a:xfrm>
            <a:off x="1646811" y="1762417"/>
            <a:ext cx="3242154" cy="6829972"/>
          </a:xfrm>
          <a:custGeom>
            <a:avLst/>
            <a:gdLst>
              <a:gd name="connsiteX0" fmla="*/ 451211 w 3242154"/>
              <a:gd name="connsiteY0" fmla="*/ 0 h 6829972"/>
              <a:gd name="connsiteX1" fmla="*/ 2790943 w 3242154"/>
              <a:gd name="connsiteY1" fmla="*/ 0 h 6829972"/>
              <a:gd name="connsiteX2" fmla="*/ 3242154 w 3242154"/>
              <a:gd name="connsiteY2" fmla="*/ 451211 h 6829972"/>
              <a:gd name="connsiteX3" fmla="*/ 3242154 w 3242154"/>
              <a:gd name="connsiteY3" fmla="*/ 6378762 h 6829972"/>
              <a:gd name="connsiteX4" fmla="*/ 2790943 w 3242154"/>
              <a:gd name="connsiteY4" fmla="*/ 6829972 h 6829972"/>
              <a:gd name="connsiteX5" fmla="*/ 451211 w 3242154"/>
              <a:gd name="connsiteY5" fmla="*/ 6829972 h 6829972"/>
              <a:gd name="connsiteX6" fmla="*/ 0 w 3242154"/>
              <a:gd name="connsiteY6" fmla="*/ 6378762 h 6829972"/>
              <a:gd name="connsiteX7" fmla="*/ 0 w 3242154"/>
              <a:gd name="connsiteY7" fmla="*/ 451211 h 6829972"/>
              <a:gd name="connsiteX8" fmla="*/ 451211 w 3242154"/>
              <a:gd name="connsiteY8" fmla="*/ 0 h 68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2154" h="6829972">
                <a:moveTo>
                  <a:pt x="451211" y="0"/>
                </a:moveTo>
                <a:lnTo>
                  <a:pt x="2790943" y="0"/>
                </a:lnTo>
                <a:cubicBezTo>
                  <a:pt x="3040141" y="0"/>
                  <a:pt x="3242154" y="202014"/>
                  <a:pt x="3242154" y="451211"/>
                </a:cubicBezTo>
                <a:lnTo>
                  <a:pt x="3242154" y="6378762"/>
                </a:lnTo>
                <a:cubicBezTo>
                  <a:pt x="3242154" y="6627958"/>
                  <a:pt x="3040141" y="6829972"/>
                  <a:pt x="2790943" y="6829972"/>
                </a:cubicBezTo>
                <a:lnTo>
                  <a:pt x="451211" y="6829972"/>
                </a:lnTo>
                <a:cubicBezTo>
                  <a:pt x="202014" y="6829972"/>
                  <a:pt x="0" y="6627958"/>
                  <a:pt x="0" y="6378762"/>
                </a:cubicBezTo>
                <a:lnTo>
                  <a:pt x="0" y="451211"/>
                </a:lnTo>
                <a:cubicBezTo>
                  <a:pt x="0" y="202014"/>
                  <a:pt x="202014" y="0"/>
                  <a:pt x="451211" y="0"/>
                </a:cubicBezTo>
                <a:close/>
              </a:path>
            </a:pathLst>
          </a:custGeom>
        </p:spPr>
        <p:txBody>
          <a:bodyPr wrap="square">
            <a:noAutofit/>
          </a:bodyPr>
          <a:lstStyle/>
          <a:p>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5" name="稻壳儿春秋广告/盗版必究        原创来源：http://chn.docer.com/works?userid=199329941#!/work_time"/>
          <p:cNvSpPr>
            <a:spLocks noGrp="1"/>
          </p:cNvSpPr>
          <p:nvPr>
            <p:ph type="pic" sz="quarter" idx="10"/>
          </p:nvPr>
        </p:nvSpPr>
        <p:spPr>
          <a:xfrm>
            <a:off x="6094937" y="1963130"/>
            <a:ext cx="4892156" cy="2721605"/>
          </a:xfrm>
          <a:custGeom>
            <a:avLst/>
            <a:gdLst>
              <a:gd name="connsiteX0" fmla="*/ 0 w 4892156"/>
              <a:gd name="connsiteY0" fmla="*/ 0 h 2721605"/>
              <a:gd name="connsiteX1" fmla="*/ 4892156 w 4892156"/>
              <a:gd name="connsiteY1" fmla="*/ 0 h 2721605"/>
              <a:gd name="connsiteX2" fmla="*/ 4892156 w 4892156"/>
              <a:gd name="connsiteY2" fmla="*/ 2721605 h 2721605"/>
              <a:gd name="connsiteX3" fmla="*/ 0 w 4892156"/>
              <a:gd name="connsiteY3" fmla="*/ 2721605 h 2721605"/>
            </a:gdLst>
            <a:ahLst/>
            <a:cxnLst>
              <a:cxn ang="0">
                <a:pos x="connsiteX0" y="connsiteY0"/>
              </a:cxn>
              <a:cxn ang="0">
                <a:pos x="connsiteX1" y="connsiteY1"/>
              </a:cxn>
              <a:cxn ang="0">
                <a:pos x="connsiteX2" y="connsiteY2"/>
              </a:cxn>
              <a:cxn ang="0">
                <a:pos x="connsiteX3" y="connsiteY3"/>
              </a:cxn>
            </a:cxnLst>
            <a:rect l="l" t="t" r="r" b="b"/>
            <a:pathLst>
              <a:path w="4892156" h="2721605">
                <a:moveTo>
                  <a:pt x="0" y="0"/>
                </a:moveTo>
                <a:lnTo>
                  <a:pt x="4892156" y="0"/>
                </a:lnTo>
                <a:lnTo>
                  <a:pt x="4892156" y="2721605"/>
                </a:lnTo>
                <a:lnTo>
                  <a:pt x="0" y="2721605"/>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5" name="稻壳儿春秋广告/盗版必究        原创来源：http://chn.docer.com/works?userid=199329941#!/work_time"/>
          <p:cNvSpPr>
            <a:spLocks noGrp="1"/>
          </p:cNvSpPr>
          <p:nvPr>
            <p:ph type="pic" sz="quarter" idx="10"/>
          </p:nvPr>
        </p:nvSpPr>
        <p:spPr>
          <a:xfrm>
            <a:off x="0" y="1900910"/>
            <a:ext cx="5628640" cy="3644720"/>
          </a:xfrm>
          <a:custGeom>
            <a:avLst/>
            <a:gdLst>
              <a:gd name="connsiteX0" fmla="*/ 0 w 5628640"/>
              <a:gd name="connsiteY0" fmla="*/ 0 h 3644720"/>
              <a:gd name="connsiteX1" fmla="*/ 5628640 w 5628640"/>
              <a:gd name="connsiteY1" fmla="*/ 0 h 3644720"/>
              <a:gd name="connsiteX2" fmla="*/ 5628640 w 5628640"/>
              <a:gd name="connsiteY2" fmla="*/ 3644720 h 3644720"/>
              <a:gd name="connsiteX3" fmla="*/ 0 w 5628640"/>
              <a:gd name="connsiteY3" fmla="*/ 3644720 h 3644720"/>
            </a:gdLst>
            <a:ahLst/>
            <a:cxnLst>
              <a:cxn ang="0">
                <a:pos x="connsiteX0" y="connsiteY0"/>
              </a:cxn>
              <a:cxn ang="0">
                <a:pos x="connsiteX1" y="connsiteY1"/>
              </a:cxn>
              <a:cxn ang="0">
                <a:pos x="connsiteX2" y="connsiteY2"/>
              </a:cxn>
              <a:cxn ang="0">
                <a:pos x="connsiteX3" y="connsiteY3"/>
              </a:cxn>
            </a:cxnLst>
            <a:rect l="l" t="t" r="r" b="b"/>
            <a:pathLst>
              <a:path w="5628640" h="3644720">
                <a:moveTo>
                  <a:pt x="0" y="0"/>
                </a:moveTo>
                <a:lnTo>
                  <a:pt x="5628640" y="0"/>
                </a:lnTo>
                <a:lnTo>
                  <a:pt x="5628640" y="3644720"/>
                </a:lnTo>
                <a:lnTo>
                  <a:pt x="0" y="3644720"/>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1F7F7-E05D-4606-B749-82C9C9BB12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FC90B-1626-4796-8953-D2B14739216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儿春秋广告/盗版必究        原创来源：http://chn.docer.com/works?userid=199329941#!/work_time"/>
          <p:cNvSpPr/>
          <p:nvPr/>
        </p:nvSpPr>
        <p:spPr>
          <a:xfrm flipV="1">
            <a:off x="0" y="0"/>
            <a:ext cx="10737208" cy="6858000"/>
          </a:xfrm>
          <a:custGeom>
            <a:avLst/>
            <a:gdLst>
              <a:gd name="connsiteX0" fmla="*/ 0 w 10737208"/>
              <a:gd name="connsiteY0" fmla="*/ 6858000 h 6858000"/>
              <a:gd name="connsiteX1" fmla="*/ 10737208 w 10737208"/>
              <a:gd name="connsiteY1" fmla="*/ 6858000 h 6858000"/>
              <a:gd name="connsiteX2" fmla="*/ 3879208 w 10737208"/>
              <a:gd name="connsiteY2" fmla="*/ 0 h 6858000"/>
              <a:gd name="connsiteX3" fmla="*/ 0 w 10737208"/>
              <a:gd name="connsiteY3" fmla="*/ 0 h 6858000"/>
              <a:gd name="connsiteX4" fmla="*/ 0 w 1073720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208" h="6858000">
                <a:moveTo>
                  <a:pt x="0" y="6858000"/>
                </a:moveTo>
                <a:lnTo>
                  <a:pt x="10737208" y="6858000"/>
                </a:lnTo>
                <a:lnTo>
                  <a:pt x="3879208" y="0"/>
                </a:lnTo>
                <a:lnTo>
                  <a:pt x="0" y="0"/>
                </a:lnTo>
                <a:lnTo>
                  <a:pt x="0" y="6858000"/>
                </a:lnTo>
                <a:close/>
              </a:path>
            </a:pathLst>
          </a:cu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5" name="稻壳儿春秋广告/盗版必究        原创来源：http://chn.docer.com/works?userid=199329941#!/work_time"/>
          <p:cNvSpPr/>
          <p:nvPr/>
        </p:nvSpPr>
        <p:spPr>
          <a:xfrm flipH="1">
            <a:off x="10726057" y="5392057"/>
            <a:ext cx="1465943" cy="1465943"/>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6" name="稻壳儿春秋广告/盗版必究        原创来源：http://chn.docer.com/works?userid=199329941#!/work_time"/>
          <p:cNvSpPr/>
          <p:nvPr/>
        </p:nvSpPr>
        <p:spPr>
          <a:xfrm flipH="1">
            <a:off x="4482994" y="1708714"/>
            <a:ext cx="7709006" cy="3440572"/>
          </a:xfrm>
          <a:custGeom>
            <a:avLst/>
            <a:gdLst>
              <a:gd name="connsiteX0" fmla="*/ 0 w 7709006"/>
              <a:gd name="connsiteY0" fmla="*/ 3440572 h 3440572"/>
              <a:gd name="connsiteX1" fmla="*/ 1436914 w 7709006"/>
              <a:gd name="connsiteY1" fmla="*/ 3440572 h 3440572"/>
              <a:gd name="connsiteX2" fmla="*/ 2322285 w 7709006"/>
              <a:gd name="connsiteY2" fmla="*/ 3440572 h 3440572"/>
              <a:gd name="connsiteX3" fmla="*/ 5386721 w 7709006"/>
              <a:gd name="connsiteY3" fmla="*/ 3440572 h 3440572"/>
              <a:gd name="connsiteX4" fmla="*/ 6823635 w 7709006"/>
              <a:gd name="connsiteY4" fmla="*/ 3440572 h 3440572"/>
              <a:gd name="connsiteX5" fmla="*/ 7709006 w 7709006"/>
              <a:gd name="connsiteY5" fmla="*/ 3440572 h 3440572"/>
              <a:gd name="connsiteX6" fmla="*/ 4268435 w 7709006"/>
              <a:gd name="connsiteY6" fmla="*/ 0 h 3440572"/>
              <a:gd name="connsiteX7" fmla="*/ 3383064 w 7709006"/>
              <a:gd name="connsiteY7" fmla="*/ 0 h 3440572"/>
              <a:gd name="connsiteX8" fmla="*/ 2322285 w 7709006"/>
              <a:gd name="connsiteY8" fmla="*/ 0 h 3440572"/>
              <a:gd name="connsiteX9" fmla="*/ 1946150 w 7709006"/>
              <a:gd name="connsiteY9" fmla="*/ 0 h 3440572"/>
              <a:gd name="connsiteX10" fmla="*/ 1436914 w 7709006"/>
              <a:gd name="connsiteY10" fmla="*/ 0 h 3440572"/>
              <a:gd name="connsiteX11" fmla="*/ 0 w 7709006"/>
              <a:gd name="connsiteY11" fmla="*/ 0 h 34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9006" h="3440572">
                <a:moveTo>
                  <a:pt x="0" y="3440572"/>
                </a:moveTo>
                <a:lnTo>
                  <a:pt x="1436914" y="3440572"/>
                </a:lnTo>
                <a:lnTo>
                  <a:pt x="2322285" y="3440572"/>
                </a:lnTo>
                <a:lnTo>
                  <a:pt x="5386721" y="3440572"/>
                </a:lnTo>
                <a:lnTo>
                  <a:pt x="6823635" y="3440572"/>
                </a:lnTo>
                <a:lnTo>
                  <a:pt x="7709006" y="3440572"/>
                </a:lnTo>
                <a:lnTo>
                  <a:pt x="4268435" y="0"/>
                </a:lnTo>
                <a:lnTo>
                  <a:pt x="3383064" y="0"/>
                </a:lnTo>
                <a:lnTo>
                  <a:pt x="2322285" y="0"/>
                </a:lnTo>
                <a:lnTo>
                  <a:pt x="1946150" y="0"/>
                </a:lnTo>
                <a:lnTo>
                  <a:pt x="1436914"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25" name="稻壳儿春秋广告/盗版必究        原创来源：http://chn.docer.com/works?userid=199329941#!/work_time"/>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2984" b="2984"/>
          <a:stretch>
            <a:fillRect/>
          </a:stretch>
        </p:blipFill>
        <p:spPr>
          <a:xfrm>
            <a:off x="0" y="885371"/>
            <a:ext cx="8113525" cy="5087258"/>
          </a:xfrm>
        </p:spPr>
      </p:pic>
      <p:sp>
        <p:nvSpPr>
          <p:cNvPr id="29" name="稻壳儿春秋广告/盗版必究        原创来源：http://chn.docer.com/works?userid=199329941#!/work_time"/>
          <p:cNvSpPr/>
          <p:nvPr/>
        </p:nvSpPr>
        <p:spPr>
          <a:xfrm flipH="1">
            <a:off x="2964987" y="1708714"/>
            <a:ext cx="4340456" cy="3440572"/>
          </a:xfrm>
          <a:custGeom>
            <a:avLst/>
            <a:gdLst>
              <a:gd name="connsiteX0" fmla="*/ 899885 w 4340456"/>
              <a:gd name="connsiteY0" fmla="*/ 0 h 3440572"/>
              <a:gd name="connsiteX1" fmla="*/ 14514 w 4340456"/>
              <a:gd name="connsiteY1" fmla="*/ 0 h 3440572"/>
              <a:gd name="connsiteX2" fmla="*/ 0 w 4340456"/>
              <a:gd name="connsiteY2" fmla="*/ 0 h 3440572"/>
              <a:gd name="connsiteX3" fmla="*/ 3440571 w 4340456"/>
              <a:gd name="connsiteY3" fmla="*/ 3440572 h 3440572"/>
              <a:gd name="connsiteX4" fmla="*/ 3455085 w 4340456"/>
              <a:gd name="connsiteY4" fmla="*/ 3440572 h 3440572"/>
              <a:gd name="connsiteX5" fmla="*/ 4340456 w 4340456"/>
              <a:gd name="connsiteY5" fmla="*/ 3440572 h 3440572"/>
              <a:gd name="connsiteX6" fmla="*/ 899885 w 4340456"/>
              <a:gd name="connsiteY6" fmla="*/ 0 h 34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456" h="3440572">
                <a:moveTo>
                  <a:pt x="899885" y="0"/>
                </a:moveTo>
                <a:lnTo>
                  <a:pt x="14514" y="0"/>
                </a:lnTo>
                <a:lnTo>
                  <a:pt x="0" y="0"/>
                </a:lnTo>
                <a:lnTo>
                  <a:pt x="3440571" y="3440572"/>
                </a:lnTo>
                <a:lnTo>
                  <a:pt x="3455085" y="3440572"/>
                </a:lnTo>
                <a:lnTo>
                  <a:pt x="4340456" y="3440572"/>
                </a:lnTo>
                <a:lnTo>
                  <a:pt x="899885" y="0"/>
                </a:lnTo>
                <a:close/>
              </a:path>
            </a:pathLst>
          </a:cu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0" name="稻壳儿春秋广告/盗版必究        原创来源：http://chn.docer.com/works?userid=199329941#!/work_time"/>
          <p:cNvSpPr txBox="1"/>
          <p:nvPr/>
        </p:nvSpPr>
        <p:spPr>
          <a:xfrm>
            <a:off x="3869690" y="3455670"/>
            <a:ext cx="7603490" cy="1568450"/>
          </a:xfrm>
          <a:prstGeom prst="rect">
            <a:avLst/>
          </a:prstGeom>
          <a:noFill/>
        </p:spPr>
        <p:txBody>
          <a:bodyPr wrap="square" rtlCol="0">
            <a:spAutoFit/>
          </a:bodyPr>
          <a:lstStyle/>
          <a:p>
            <a:pPr lvl="0" algn="r">
              <a:lnSpc>
                <a:spcPct val="120000"/>
              </a:lnSpc>
            </a:pPr>
            <a:r>
              <a:rPr lang="en-US" altLang="zh-CN" sz="4000" b="1" dirty="0">
                <a:solidFill>
                  <a:prstClr val="black"/>
                </a:solidFill>
                <a:latin typeface="Microsoft YaHei" pitchFamily="34" charset="-122"/>
                <a:ea typeface="Microsoft YaHei" pitchFamily="34" charset="-122"/>
                <a:cs typeface="Arial" panose="020B0604020202020204" pitchFamily="34" charset="0"/>
                <a:sym typeface="Microsoft YaHei" pitchFamily="34" charset="-122"/>
              </a:rPr>
              <a:t> THE SAFE ARK        </a:t>
            </a:r>
            <a:endParaRPr lang="en-US" altLang="zh-CN" sz="4000" b="1" dirty="0">
              <a:solidFill>
                <a:prstClr val="black"/>
              </a:solidFill>
              <a:latin typeface="Microsoft YaHei" pitchFamily="34" charset="-122"/>
              <a:ea typeface="Microsoft YaHei" pitchFamily="34" charset="-122"/>
              <a:cs typeface="Arial" panose="020B0604020202020204" pitchFamily="34" charset="0"/>
              <a:sym typeface="Microsoft YaHei" pitchFamily="34" charset="-122"/>
            </a:endParaRPr>
          </a:p>
          <a:p>
            <a:pPr lvl="0" algn="r">
              <a:lnSpc>
                <a:spcPct val="120000"/>
              </a:lnSpc>
            </a:pPr>
            <a:r>
              <a:rPr lang="en-US" altLang="zh-CN" sz="4000" b="1" dirty="0">
                <a:solidFill>
                  <a:prstClr val="black"/>
                </a:solidFill>
                <a:latin typeface="Microsoft YaHei" pitchFamily="34" charset="-122"/>
                <a:ea typeface="Microsoft YaHei" pitchFamily="34" charset="-122"/>
                <a:cs typeface="Arial" panose="020B0604020202020204" pitchFamily="34" charset="0"/>
                <a:sym typeface="Microsoft YaHei" pitchFamily="34" charset="-122"/>
              </a:rPr>
              <a:t>AUTO TRADING PLATFORM</a:t>
            </a:r>
            <a:endParaRPr lang="en-US" altLang="zh-CN" sz="4000" b="1" dirty="0">
              <a:solidFill>
                <a:prstClr val="black"/>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1" name="稻壳儿春秋广告/盗版必究        原创来源：http://chn.docer.com/works?userid=199329941#!/work_time"/>
          <p:cNvSpPr txBox="1"/>
          <p:nvPr/>
        </p:nvSpPr>
        <p:spPr>
          <a:xfrm>
            <a:off x="6504868" y="4446158"/>
            <a:ext cx="4809078" cy="321945"/>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black"/>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2" name="稻壳儿春秋广告/盗版必究        原创来源：http://chn.docer.com/works?userid=199329941#!/work_time"/>
          <p:cNvSpPr txBox="1"/>
          <p:nvPr/>
        </p:nvSpPr>
        <p:spPr>
          <a:xfrm flipH="1">
            <a:off x="9395011" y="4466940"/>
            <a:ext cx="2078345" cy="275590"/>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Microsoft YaHei" pitchFamily="34" charset="-122"/>
                <a:ea typeface="Microsoft YaHei" pitchFamily="34" charset="-122"/>
                <a:cs typeface="Arial" panose="020B0604020202020204" pitchFamily="34" charset="0"/>
                <a:sym typeface="Microsoft YaHei" pitchFamily="34" charset="-122"/>
              </a:rPr>
              <a:t> A</a:t>
            </a:r>
            <a:endParaRPr kumimoji="0" lang="en-US" altLang="zh-CN" sz="1200" b="0" i="0" u="none" strike="noStrike" kern="1200" cap="none" spc="0" normalizeH="0" baseline="0" noProof="0" dirty="0">
              <a:ln>
                <a:noFill/>
              </a:ln>
              <a:solidFill>
                <a:prstClr val="black"/>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ppt_x"/>
                                          </p:val>
                                        </p:tav>
                                        <p:tav tm="100000">
                                          <p:val>
                                            <p:strVal val="#ppt_x"/>
                                          </p:val>
                                        </p:tav>
                                      </p:tavLst>
                                    </p:anim>
                                    <p:anim calcmode="lin" valueType="num">
                                      <p:cBhvr additive="base">
                                        <p:cTn id="8"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春秋广告/盗版必究        原创来源：http://chn.docer.com/works?userid=199329941#!/work_time"/>
          <p:cNvSpPr/>
          <p:nvPr/>
        </p:nvSpPr>
        <p:spPr>
          <a:xfrm rot="10800000" flipH="1">
            <a:off x="0" y="1"/>
            <a:ext cx="2336800" cy="2336798"/>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1491248" cy="1491249"/>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grpSp>
        <p:nvGrpSpPr>
          <p:cNvPr id="31" name="组合 30"/>
          <p:cNvGrpSpPr/>
          <p:nvPr/>
        </p:nvGrpSpPr>
        <p:grpSpPr>
          <a:xfrm>
            <a:off x="5333997" y="0"/>
            <a:ext cx="6857998" cy="6857998"/>
            <a:chOff x="11184183" y="5850184"/>
            <a:chExt cx="1007816" cy="1007816"/>
          </a:xfrm>
          <a:solidFill>
            <a:srgbClr val="C22727"/>
          </a:solidFill>
        </p:grpSpPr>
        <p:sp>
          <p:nvSpPr>
            <p:cNvPr id="2" name="稻壳儿春秋广告/盗版必究        原创来源：http://chn.docer.com/works?userid=199329941#!/work_time"/>
            <p:cNvSpPr/>
            <p:nvPr/>
          </p:nvSpPr>
          <p:spPr>
            <a:xfrm flipH="1">
              <a:off x="11184183" y="5850184"/>
              <a:ext cx="1007816" cy="100781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10524" y="6176525"/>
              <a:ext cx="681475" cy="681475"/>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grpSp>
      <p:sp>
        <p:nvSpPr>
          <p:cNvPr id="34" name="稻壳儿春秋广告/盗版必究        原创来源：http://chn.docer.com/works?userid=199329941#!/work_time"/>
          <p:cNvSpPr txBox="1"/>
          <p:nvPr/>
        </p:nvSpPr>
        <p:spPr>
          <a:xfrm flipH="1">
            <a:off x="1575434" y="483879"/>
            <a:ext cx="7557721" cy="523220"/>
          </a:xfrm>
          <a:prstGeom prst="rect">
            <a:avLst/>
          </a:prstGeom>
          <a:noFill/>
        </p:spPr>
        <p:txBody>
          <a:bodyPr wrap="square" rtlCol="0">
            <a:spAutoFit/>
          </a:bodyPr>
          <a:lstStyle/>
          <a:p>
            <a:pPr lvl="0">
              <a:defRPr/>
            </a:pPr>
            <a:r>
              <a:rPr lang="en-US" altLang="zh-CN" sz="28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Register and Set Up an Account</a:t>
            </a:r>
            <a:endParaRPr lang="zh-CN" altLang="en-US" sz="28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Text Box 6"/>
          <p:cNvSpPr txBox="1"/>
          <p:nvPr/>
        </p:nvSpPr>
        <p:spPr>
          <a:xfrm>
            <a:off x="657225" y="1768475"/>
            <a:ext cx="6708775" cy="3415030"/>
          </a:xfrm>
          <a:prstGeom prst="rect">
            <a:avLst/>
          </a:prstGeom>
          <a:noFill/>
        </p:spPr>
        <p:txBody>
          <a:bodyPr wrap="square" rtlCol="0" anchor="t">
            <a:spAutoFit/>
          </a:bodyPr>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You will open your own trading account with any broker of your choice and fund the account with minimum of $500 </a:t>
            </a: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indent="0">
              <a:buFont typeface="Wingdings" panose="05000000000000000000" pitchFamily="2" charset="2"/>
              <a:buNone/>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Register on The Safe Ark platform and connect your trading account to our Strategic Trading Account</a:t>
            </a: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The Safe Ark algorithym trades our Strategic Trading Account and your own trading account replicates (mirrors) the trading activities on our Strategic Trading Account</a:t>
            </a: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The Profit and Loss in our account is also reflected in your own account in the same ratio</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春秋广告/盗版必究        原创来源：http://chn.docer.com/works?userid=199329941#!/work_time"/>
          <p:cNvSpPr/>
          <p:nvPr/>
        </p:nvSpPr>
        <p:spPr>
          <a:xfrm rot="10800000" flipH="1">
            <a:off x="0" y="1"/>
            <a:ext cx="2336800" cy="2336798"/>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1491248" cy="1491249"/>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grpSp>
        <p:nvGrpSpPr>
          <p:cNvPr id="31" name="组合 30"/>
          <p:cNvGrpSpPr/>
          <p:nvPr/>
        </p:nvGrpSpPr>
        <p:grpSpPr>
          <a:xfrm>
            <a:off x="5333997" y="0"/>
            <a:ext cx="6857998" cy="6857998"/>
            <a:chOff x="11184183" y="5850184"/>
            <a:chExt cx="1007816" cy="1007816"/>
          </a:xfrm>
          <a:solidFill>
            <a:srgbClr val="C22727"/>
          </a:solidFill>
        </p:grpSpPr>
        <p:sp>
          <p:nvSpPr>
            <p:cNvPr id="2" name="稻壳儿春秋广告/盗版必究        原创来源：http://chn.docer.com/works?userid=199329941#!/work_time"/>
            <p:cNvSpPr/>
            <p:nvPr/>
          </p:nvSpPr>
          <p:spPr>
            <a:xfrm flipH="1">
              <a:off x="11184183" y="5850184"/>
              <a:ext cx="1007816" cy="100781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10524" y="6176525"/>
              <a:ext cx="681475" cy="681475"/>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grpSp>
      <p:sp>
        <p:nvSpPr>
          <p:cNvPr id="34" name="稻壳儿春秋广告/盗版必究        原创来源：http://chn.docer.com/works?userid=199329941#!/work_time"/>
          <p:cNvSpPr txBox="1"/>
          <p:nvPr/>
        </p:nvSpPr>
        <p:spPr>
          <a:xfrm flipH="1">
            <a:off x="1575434" y="483879"/>
            <a:ext cx="7557721" cy="523220"/>
          </a:xfrm>
          <a:prstGeom prst="rect">
            <a:avLst/>
          </a:prstGeom>
          <a:noFill/>
        </p:spPr>
        <p:txBody>
          <a:bodyPr wrap="square" rtlCol="0">
            <a:spAutoFit/>
          </a:bodyPr>
          <a:lstStyle/>
          <a:p>
            <a:pPr lvl="0">
              <a:defRPr/>
            </a:pPr>
            <a:r>
              <a:rPr lang="en-US" altLang="zh-CN" sz="28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Register and Set Up an Account</a:t>
            </a:r>
            <a:endParaRPr lang="zh-CN" altLang="en-US" sz="28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Text Box 6"/>
          <p:cNvSpPr txBox="1"/>
          <p:nvPr/>
        </p:nvSpPr>
        <p:spPr>
          <a:xfrm>
            <a:off x="657225" y="1768475"/>
            <a:ext cx="6708775" cy="3415030"/>
          </a:xfrm>
          <a:prstGeom prst="rect">
            <a:avLst/>
          </a:prstGeom>
          <a:noFill/>
        </p:spPr>
        <p:txBody>
          <a:bodyPr wrap="square" rtlCol="0" anchor="t">
            <a:spAutoFit/>
          </a:bodyPr>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You will open your own trading account with any broker of your choice and fund the account with minimum of $500 </a:t>
            </a: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indent="0">
              <a:buFont typeface="Wingdings" panose="05000000000000000000" pitchFamily="2" charset="2"/>
              <a:buNone/>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Register on The Safe Ark platform and connect your trading account to our Strategic Trading Account</a:t>
            </a: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The Safe Ark algorithym trades our Strategic Trading Account and your own trading account replicates (mirrors) the trading activities on our Strategic Trading Account</a:t>
            </a: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The Profit and Loss in our account is also reflected in your own account in the same ratio</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1999615" y="468630"/>
            <a:ext cx="8331835" cy="645160"/>
          </a:xfrm>
          <a:prstGeom prst="rect">
            <a:avLst/>
          </a:prstGeom>
          <a:noFill/>
        </p:spPr>
        <p:txBody>
          <a:bodyPr wrap="square" rtlCol="0">
            <a:spAutoFit/>
          </a:bodyPr>
          <a:lstStyle/>
          <a:p>
            <a:pPr algn="ctr"/>
            <a:r>
              <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THE BIGGER PICTURE TO GROW</a:t>
            </a:r>
            <a:endPar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0" name="稻壳儿春秋广告/盗版必究        原创来源：http://chn.docer.com/works?userid=199329941#!/work_time"/>
          <p:cNvSpPr txBox="1"/>
          <p:nvPr/>
        </p:nvSpPr>
        <p:spPr>
          <a:xfrm>
            <a:off x="5748655" y="1681480"/>
            <a:ext cx="6442710" cy="4523105"/>
          </a:xfrm>
          <a:prstGeom prst="rect">
            <a:avLst/>
          </a:prstGeom>
          <a:noFill/>
          <a:effectLst/>
        </p:spPr>
        <p:txBody>
          <a:bodyPr wrap="square" rtlCol="0">
            <a:spAutoFit/>
          </a:bodyPr>
          <a:lstStyle/>
          <a:p>
            <a:pPr>
              <a:lnSpc>
                <a:spcPct val="150000"/>
              </a:lnSpc>
            </a:pPr>
            <a:r>
              <a:rPr lang="en-US" altLang="zh-CN" sz="24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Partners are required to make a one-time annual subscription to become a part of The Safe Ark community. This subscription grants them exclusive access to automatically copy the company’s advanced trading bot, which is equipped with the capability to yield returns ranging from 1% to 10% monthly.</a:t>
            </a:r>
            <a:endParaRPr lang="en-US" altLang="zh-CN" sz="24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8" name="Picture Placeholder 7"/>
          <p:cNvPicPr>
            <a:picLocks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2536190" y="1265555"/>
            <a:ext cx="7795260" cy="6242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Think Big……</a:t>
            </a:r>
            <a:endParaRPr lang="en-US" sz="6600" dirty="0"/>
          </a:p>
        </p:txBody>
      </p:sp>
      <p:pic>
        <p:nvPicPr>
          <p:cNvPr id="4" name="Picture 4" descr="Related image"/>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026979" y="2033752"/>
            <a:ext cx="6416566" cy="4666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 Box 11"/>
          <p:cNvSpPr txBox="1"/>
          <p:nvPr/>
        </p:nvSpPr>
        <p:spPr>
          <a:xfrm>
            <a:off x="1613535" y="1664970"/>
            <a:ext cx="8622665" cy="2861310"/>
          </a:xfrm>
          <a:prstGeom prst="rect">
            <a:avLst/>
          </a:prstGeom>
          <a:noFill/>
        </p:spPr>
        <p:txBody>
          <a:bodyPr wrap="square" rtlCol="0">
            <a:spAutoFit/>
            <a:scene3d>
              <a:camera prst="orthographicFront"/>
              <a:lightRig rig="threePt" dir="t"/>
            </a:scene3d>
          </a:bodyPr>
          <a:p>
            <a:pPr algn="ctr"/>
            <a:r>
              <a:rPr lang="en-US" sz="6000">
                <a:ln w="22225">
                  <a:solidFill>
                    <a:schemeClr val="accent2"/>
                  </a:solidFill>
                  <a:prstDash val="solid"/>
                </a:ln>
                <a:solidFill>
                  <a:schemeClr val="accent2">
                    <a:lumMod val="40000"/>
                    <a:lumOff val="60000"/>
                    <a:lumMod val="40000"/>
                    <a:lumOff val="60000"/>
                  </a:schemeClr>
                </a:solidFill>
                <a:effectLst/>
              </a:rPr>
              <a:t>THE SAFE ARK PARTNERS COMPENSATION PLAN </a:t>
            </a:r>
            <a:endParaRPr lang="en-US" sz="6000">
              <a:ln w="22225">
                <a:solidFill>
                  <a:schemeClr val="accent2"/>
                </a:solidFill>
                <a:prstDash val="solid"/>
              </a:ln>
              <a:solidFill>
                <a:schemeClr val="accent2">
                  <a:lumMod val="40000"/>
                  <a:lumOff val="60000"/>
                  <a:lumMod val="40000"/>
                  <a:lumOff val="60000"/>
                </a:schemeClr>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 Box 8"/>
          <p:cNvSpPr txBox="1"/>
          <p:nvPr/>
        </p:nvSpPr>
        <p:spPr>
          <a:xfrm>
            <a:off x="652145" y="149225"/>
            <a:ext cx="10121265" cy="645160"/>
          </a:xfrm>
          <a:prstGeom prst="rect">
            <a:avLst/>
          </a:prstGeom>
          <a:noFill/>
        </p:spPr>
        <p:txBody>
          <a:bodyPr wrap="square" rtlCol="0">
            <a:spAutoFit/>
          </a:bodyPr>
          <a:p>
            <a:pPr algn="ctr"/>
            <a:r>
              <a:rPr lang="en-US" sz="3600" b="1"/>
              <a:t>3 LEVELS UNILEVEL COMPENSATION PLAN</a:t>
            </a:r>
            <a:endParaRPr lang="en-US" sz="3600" b="1"/>
          </a:p>
        </p:txBody>
      </p:sp>
      <p:pic>
        <p:nvPicPr>
          <p:cNvPr id="11" name="Picture 10"/>
          <p:cNvPicPr>
            <a:picLocks noChangeAspect="1"/>
          </p:cNvPicPr>
          <p:nvPr/>
        </p:nvPicPr>
        <p:blipFill>
          <a:blip r:embed="rId1"/>
          <a:stretch>
            <a:fillRect/>
          </a:stretch>
        </p:blipFill>
        <p:spPr>
          <a:xfrm>
            <a:off x="226695" y="1591310"/>
            <a:ext cx="11739245" cy="44469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 Box 8"/>
          <p:cNvSpPr txBox="1"/>
          <p:nvPr/>
        </p:nvSpPr>
        <p:spPr>
          <a:xfrm>
            <a:off x="652145" y="149225"/>
            <a:ext cx="10121265" cy="645160"/>
          </a:xfrm>
          <a:prstGeom prst="rect">
            <a:avLst/>
          </a:prstGeom>
          <a:noFill/>
        </p:spPr>
        <p:txBody>
          <a:bodyPr wrap="square" rtlCol="0">
            <a:spAutoFit/>
          </a:bodyPr>
          <a:p>
            <a:pPr algn="ctr"/>
            <a:r>
              <a:rPr lang="en-US" sz="3600" b="1"/>
              <a:t>EXAMPLE USING PACKAGE 4 ONLY</a:t>
            </a:r>
            <a:endParaRPr lang="en-US" sz="3600" b="1"/>
          </a:p>
        </p:txBody>
      </p:sp>
      <p:pic>
        <p:nvPicPr>
          <p:cNvPr id="2" name="Picture 1"/>
          <p:cNvPicPr>
            <a:picLocks noChangeAspect="1"/>
          </p:cNvPicPr>
          <p:nvPr/>
        </p:nvPicPr>
        <p:blipFill>
          <a:blip r:embed="rId1"/>
          <a:stretch>
            <a:fillRect/>
          </a:stretch>
        </p:blipFill>
        <p:spPr>
          <a:xfrm>
            <a:off x="550545" y="1546225"/>
            <a:ext cx="11379200" cy="4279265"/>
          </a:xfrm>
          <a:prstGeom prst="rect">
            <a:avLst/>
          </a:prstGeom>
        </p:spPr>
      </p:pic>
      <p:sp>
        <p:nvSpPr>
          <p:cNvPr id="3" name="Text Box 2"/>
          <p:cNvSpPr txBox="1"/>
          <p:nvPr/>
        </p:nvSpPr>
        <p:spPr>
          <a:xfrm>
            <a:off x="1321435" y="6245860"/>
            <a:ext cx="8946515" cy="368300"/>
          </a:xfrm>
          <a:prstGeom prst="rect">
            <a:avLst/>
          </a:prstGeom>
          <a:noFill/>
        </p:spPr>
        <p:txBody>
          <a:bodyPr wrap="none" rtlCol="0">
            <a:spAutoFit/>
          </a:bodyPr>
          <a:p>
            <a:r>
              <a:rPr lang="en-US"/>
              <a:t>NB: Note that there is no restriction to the number of persons you can register directly</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232410" y="2906395"/>
            <a:ext cx="1580515" cy="735330"/>
          </a:xfrm>
          <a:prstGeom prst="rect">
            <a:avLst/>
          </a:prstGeom>
        </p:spPr>
      </p:pic>
      <p:pic>
        <p:nvPicPr>
          <p:cNvPr id="6" name="Picture 5"/>
          <p:cNvPicPr>
            <a:picLocks noChangeAspect="1"/>
          </p:cNvPicPr>
          <p:nvPr/>
        </p:nvPicPr>
        <p:blipFill>
          <a:blip r:embed="rId2"/>
          <a:stretch>
            <a:fillRect/>
          </a:stretch>
        </p:blipFill>
        <p:spPr>
          <a:xfrm>
            <a:off x="1912620" y="646430"/>
            <a:ext cx="8708390" cy="6132830"/>
          </a:xfrm>
          <a:prstGeom prst="rect">
            <a:avLst/>
          </a:prstGeom>
        </p:spPr>
      </p:pic>
      <p:pic>
        <p:nvPicPr>
          <p:cNvPr id="7" name="Picture 6"/>
          <p:cNvPicPr>
            <a:picLocks noChangeAspect="1"/>
          </p:cNvPicPr>
          <p:nvPr/>
        </p:nvPicPr>
        <p:blipFill>
          <a:blip r:embed="rId3"/>
          <a:stretch>
            <a:fillRect/>
          </a:stretch>
        </p:blipFill>
        <p:spPr>
          <a:xfrm>
            <a:off x="66040" y="5988050"/>
            <a:ext cx="1746885" cy="455295"/>
          </a:xfrm>
          <a:prstGeom prst="rect">
            <a:avLst/>
          </a:prstGeom>
        </p:spPr>
      </p:pic>
      <p:pic>
        <p:nvPicPr>
          <p:cNvPr id="8" name="Picture 7"/>
          <p:cNvPicPr>
            <a:picLocks noChangeAspect="1"/>
          </p:cNvPicPr>
          <p:nvPr/>
        </p:nvPicPr>
        <p:blipFill>
          <a:blip r:embed="rId4"/>
          <a:stretch>
            <a:fillRect/>
          </a:stretch>
        </p:blipFill>
        <p:spPr>
          <a:xfrm>
            <a:off x="66040" y="4109720"/>
            <a:ext cx="1828800" cy="1217295"/>
          </a:xfrm>
          <a:prstGeom prst="rect">
            <a:avLst/>
          </a:prstGeom>
        </p:spPr>
      </p:pic>
      <p:sp>
        <p:nvSpPr>
          <p:cNvPr id="9" name="Text Box 8"/>
          <p:cNvSpPr txBox="1"/>
          <p:nvPr/>
        </p:nvSpPr>
        <p:spPr>
          <a:xfrm>
            <a:off x="1813560" y="100330"/>
            <a:ext cx="10121265" cy="645160"/>
          </a:xfrm>
          <a:prstGeom prst="rect">
            <a:avLst/>
          </a:prstGeom>
          <a:noFill/>
        </p:spPr>
        <p:txBody>
          <a:bodyPr wrap="square" rtlCol="0">
            <a:spAutoFit/>
          </a:bodyPr>
          <a:p>
            <a:r>
              <a:rPr lang="en-US" sz="3600" b="1"/>
              <a:t>LEADERSHIP RANKINGS AND AWARDS</a:t>
            </a:r>
            <a:endParaRPr lang="en-US" sz="3600" b="1"/>
          </a:p>
        </p:txBody>
      </p:sp>
      <p:pic>
        <p:nvPicPr>
          <p:cNvPr id="10" name="Picture 9"/>
          <p:cNvPicPr>
            <a:picLocks noChangeAspect="1"/>
          </p:cNvPicPr>
          <p:nvPr/>
        </p:nvPicPr>
        <p:blipFill>
          <a:blip r:embed="rId5"/>
          <a:stretch>
            <a:fillRect/>
          </a:stretch>
        </p:blipFill>
        <p:spPr>
          <a:xfrm>
            <a:off x="443230" y="1754505"/>
            <a:ext cx="730885" cy="6838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 Box 8"/>
          <p:cNvSpPr txBox="1"/>
          <p:nvPr/>
        </p:nvSpPr>
        <p:spPr>
          <a:xfrm>
            <a:off x="1813560" y="100330"/>
            <a:ext cx="10121265" cy="645160"/>
          </a:xfrm>
          <a:prstGeom prst="rect">
            <a:avLst/>
          </a:prstGeom>
          <a:noFill/>
        </p:spPr>
        <p:txBody>
          <a:bodyPr wrap="square" rtlCol="0">
            <a:spAutoFit/>
          </a:bodyPr>
          <a:p>
            <a:r>
              <a:rPr lang="en-US" sz="3600" b="1"/>
              <a:t>LEADERSHIP RANKINGS AND AWARDS</a:t>
            </a:r>
            <a:endParaRPr lang="en-US" sz="3600" b="1"/>
          </a:p>
        </p:txBody>
      </p:sp>
      <p:sp>
        <p:nvSpPr>
          <p:cNvPr id="2" name="Text Box 1"/>
          <p:cNvSpPr txBox="1"/>
          <p:nvPr/>
        </p:nvSpPr>
        <p:spPr>
          <a:xfrm>
            <a:off x="1002665" y="1452880"/>
            <a:ext cx="8361680" cy="645160"/>
          </a:xfrm>
          <a:prstGeom prst="rect">
            <a:avLst/>
          </a:prstGeom>
          <a:noFill/>
        </p:spPr>
        <p:txBody>
          <a:bodyPr wrap="square" rtlCol="0">
            <a:spAutoFit/>
          </a:bodyPr>
          <a:p>
            <a:r>
              <a:rPr lang="en-US"/>
              <a:t>NOTE THAT THE AWARD ONCE ATTAINED IS PAID OUT YEARLY, </a:t>
            </a:r>
            <a:endParaRPr lang="en-US"/>
          </a:p>
          <a:p>
            <a:r>
              <a:rPr lang="en-US"/>
              <a:t>AS LONG AS THE VOLUME IS MAINTAINED</a:t>
            </a:r>
            <a:endParaRPr lang="en-US"/>
          </a:p>
        </p:txBody>
      </p:sp>
      <p:sp>
        <p:nvSpPr>
          <p:cNvPr id="3" name="Text Box 2"/>
          <p:cNvSpPr txBox="1"/>
          <p:nvPr/>
        </p:nvSpPr>
        <p:spPr>
          <a:xfrm>
            <a:off x="2159000" y="3567430"/>
            <a:ext cx="8361680" cy="645160"/>
          </a:xfrm>
          <a:prstGeom prst="rect">
            <a:avLst/>
          </a:prstGeom>
          <a:noFill/>
        </p:spPr>
        <p:txBody>
          <a:bodyPr wrap="square" rtlCol="0">
            <a:spAutoFit/>
          </a:bodyPr>
          <a:p>
            <a:r>
              <a:rPr lang="en-US"/>
              <a:t>YEAR 1 AWARD IS STRICTLY CASH AWARDS WHILE SUBSEQUENT YEARS COULD BE IN FORM OF INCENTIVE/CASH</a:t>
            </a:r>
            <a:endParaRPr lang="en-US"/>
          </a:p>
        </p:txBody>
      </p:sp>
      <p:sp>
        <p:nvSpPr>
          <p:cNvPr id="5" name="Text Box 4"/>
          <p:cNvSpPr txBox="1"/>
          <p:nvPr/>
        </p:nvSpPr>
        <p:spPr>
          <a:xfrm>
            <a:off x="3336925" y="4630420"/>
            <a:ext cx="8361680" cy="922020"/>
          </a:xfrm>
          <a:prstGeom prst="rect">
            <a:avLst/>
          </a:prstGeom>
          <a:noFill/>
        </p:spPr>
        <p:txBody>
          <a:bodyPr wrap="square" rtlCol="0">
            <a:spAutoFit/>
          </a:bodyPr>
          <a:p>
            <a:r>
              <a:rPr lang="en-US"/>
              <a:t>BASED ON LEADERS PERFORMANCE ABOVE THE STATED RANKINGS OUTSTANDING LEADERS ARE OFFERED SHAREHOLDINGS IN THE ORGANISATION</a:t>
            </a:r>
            <a:endParaRPr lang="en-US"/>
          </a:p>
        </p:txBody>
      </p:sp>
      <p:sp>
        <p:nvSpPr>
          <p:cNvPr id="4" name="Text Box 3"/>
          <p:cNvSpPr txBox="1"/>
          <p:nvPr/>
        </p:nvSpPr>
        <p:spPr>
          <a:xfrm>
            <a:off x="1487170" y="2504440"/>
            <a:ext cx="8361680" cy="368300"/>
          </a:xfrm>
          <a:prstGeom prst="rect">
            <a:avLst/>
          </a:prstGeom>
          <a:noFill/>
        </p:spPr>
        <p:txBody>
          <a:bodyPr wrap="square" rtlCol="0">
            <a:spAutoFit/>
          </a:bodyPr>
          <a:p>
            <a:r>
              <a:rPr lang="en-US"/>
              <a:t>GPV IS CONSIDERED ON VOLUME GENERATED BETWEEN LEVELS 1 - 3 THE GENEOLOGY</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春秋广告/盗版必究        原创来源：http://chn.docer.com/works?userid=199329941#!/work_time"/>
          <p:cNvSpPr/>
          <p:nvPr/>
        </p:nvSpPr>
        <p:spPr>
          <a:xfrm rot="10800000" flipH="1">
            <a:off x="0" y="1"/>
            <a:ext cx="2336800" cy="2336798"/>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1491248" cy="1491249"/>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grpSp>
        <p:nvGrpSpPr>
          <p:cNvPr id="31" name="组合 30"/>
          <p:cNvGrpSpPr/>
          <p:nvPr/>
        </p:nvGrpSpPr>
        <p:grpSpPr>
          <a:xfrm>
            <a:off x="5333997" y="0"/>
            <a:ext cx="6857998" cy="6857998"/>
            <a:chOff x="11184183" y="5850184"/>
            <a:chExt cx="1007816" cy="1007816"/>
          </a:xfrm>
          <a:solidFill>
            <a:srgbClr val="C22727"/>
          </a:solidFill>
        </p:grpSpPr>
        <p:sp>
          <p:nvSpPr>
            <p:cNvPr id="2" name="稻壳儿春秋广告/盗版必究        原创来源：http://chn.docer.com/works?userid=199329941#!/work_time"/>
            <p:cNvSpPr/>
            <p:nvPr/>
          </p:nvSpPr>
          <p:spPr>
            <a:xfrm flipH="1">
              <a:off x="11184183" y="5850184"/>
              <a:ext cx="1007816" cy="100781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10524" y="6176525"/>
              <a:ext cx="681475" cy="681475"/>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grpSp>
      <p:sp>
        <p:nvSpPr>
          <p:cNvPr id="34" name="稻壳儿春秋广告/盗版必究        原创来源：http://chn.docer.com/works?userid=199329941#!/work_time"/>
          <p:cNvSpPr txBox="1"/>
          <p:nvPr/>
        </p:nvSpPr>
        <p:spPr>
          <a:xfrm flipH="1">
            <a:off x="1575434" y="483879"/>
            <a:ext cx="7557721" cy="521970"/>
          </a:xfrm>
          <a:prstGeom prst="rect">
            <a:avLst/>
          </a:prstGeom>
          <a:noFill/>
        </p:spPr>
        <p:txBody>
          <a:bodyPr wrap="square" rtlCol="0">
            <a:spAutoFit/>
          </a:bodyPr>
          <a:lstStyle/>
          <a:p>
            <a:pPr lvl="0">
              <a:defRPr/>
            </a:pPr>
            <a:r>
              <a:rPr lang="en-US" altLang="zh-CN" sz="28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HOW TO GET STARTED</a:t>
            </a:r>
            <a:endParaRPr lang="zh-CN" altLang="en-US" sz="28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Text Box 6"/>
          <p:cNvSpPr txBox="1"/>
          <p:nvPr/>
        </p:nvSpPr>
        <p:spPr>
          <a:xfrm>
            <a:off x="657225" y="1768475"/>
            <a:ext cx="6708775" cy="3415030"/>
          </a:xfrm>
          <a:prstGeom prst="rect">
            <a:avLst/>
          </a:prstGeom>
          <a:noFill/>
        </p:spPr>
        <p:txBody>
          <a:bodyPr wrap="square" rtlCol="0" anchor="t">
            <a:spAutoFit/>
          </a:bodyPr>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You will open your own trading account with any broker of your choice and fund the account with minimum of $500 </a:t>
            </a: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Get a refferal link from your inviter</a:t>
            </a: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indent="0">
              <a:buFont typeface="Wingdings" panose="05000000000000000000" pitchFamily="2" charset="2"/>
              <a:buNone/>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Register on The Safe Ark platform based on the package you want to trade with.</a:t>
            </a: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Connect your account to the Safe Ark Strategic Trading Account</a:t>
            </a: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endParaRPr lang="en-US" b="1" dirty="0" smtClean="0">
              <a:solidFill>
                <a:schemeClr val="bg2">
                  <a:lumMod val="10000"/>
                </a:schemeClr>
              </a:solidFill>
              <a:effectLst>
                <a:outerShdw blurRad="38100" dist="25400" dir="5400000" algn="ctr" rotWithShape="0">
                  <a:srgbClr val="6E747A">
                    <a:alpha val="43000"/>
                    <a:alpha val="43000"/>
                  </a:srgbClr>
                </a:outerShdw>
              </a:effectLst>
            </a:endParaRPr>
          </a:p>
          <a:p>
            <a:pPr>
              <a:buFont typeface="Wingdings" panose="05000000000000000000" pitchFamily="2" charset="2"/>
              <a:buChar char="Ø"/>
            </a:pPr>
            <a:r>
              <a:rPr lang="en-US" b="1" dirty="0" smtClean="0">
                <a:solidFill>
                  <a:schemeClr val="bg2">
                    <a:lumMod val="10000"/>
                  </a:schemeClr>
                </a:solidFill>
                <a:effectLst>
                  <a:outerShdw blurRad="38100" dist="25400" dir="5400000" algn="ctr" rotWithShape="0">
                    <a:srgbClr val="6E747A">
                      <a:alpha val="43000"/>
                      <a:alpha val="43000"/>
                    </a:srgbClr>
                  </a:outerShdw>
                </a:effectLst>
                <a:sym typeface="+mn-ea"/>
              </a:rPr>
              <a:t>Watch your account grow</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5" y="190500"/>
            <a:ext cx="11021695" cy="925830"/>
          </a:xfrm>
        </p:spPr>
        <p:txBody>
          <a:bodyPr>
            <a:scene3d>
              <a:camera prst="orthographicFront"/>
              <a:lightRig rig="threePt" dir="t"/>
            </a:scene3d>
          </a:bodyPr>
          <a:lstStyle/>
          <a:p>
            <a:r>
              <a:rPr lang="en-US" sz="4800" b="1" dirty="0" smtClean="0">
                <a:solidFill>
                  <a:srgbClr val="FF0000"/>
                </a:solidFill>
                <a:effectLst>
                  <a:outerShdw blurRad="38100" dist="25400" dir="5400000" algn="ctr" rotWithShape="0">
                    <a:srgbClr val="6E747A">
                      <a:alpha val="43000"/>
                      <a:alpha val="43000"/>
                    </a:srgbClr>
                  </a:outerShdw>
                </a:effectLst>
                <a:latin typeface="Arial Bold" panose="020B0604020202020204" charset="0"/>
                <a:cs typeface="Arial Bold" panose="020B0604020202020204" charset="0"/>
              </a:rPr>
              <a:t>Earn While You Learn With RVA </a:t>
            </a:r>
            <a:endParaRPr lang="en-US" sz="4800" b="1" dirty="0" smtClean="0">
              <a:solidFill>
                <a:srgbClr val="FF0000"/>
              </a:solidFill>
              <a:effectLst>
                <a:outerShdw blurRad="38100" dist="25400" dir="5400000" algn="ctr" rotWithShape="0">
                  <a:srgbClr val="6E747A">
                    <a:alpha val="43000"/>
                    <a:alpha val="43000"/>
                  </a:srgbClr>
                </a:outerShdw>
              </a:effectLst>
              <a:latin typeface="Arial Bold" panose="020B0604020202020204" charset="0"/>
              <a:cs typeface="Arial Bold" panose="020B0604020202020204" charset="0"/>
            </a:endParaRPr>
          </a:p>
        </p:txBody>
      </p:sp>
      <p:pic>
        <p:nvPicPr>
          <p:cNvPr id="4" name="Picture 2"/>
          <p:cNvPicPr>
            <a:picLocks noChangeAspect="1" noChangeArrowheads="1"/>
          </p:cNvPicPr>
          <p:nvPr/>
        </p:nvPicPr>
        <p:blipFill>
          <a:blip r:embed="rId1"/>
          <a:srcRect/>
          <a:stretch>
            <a:fillRect/>
          </a:stretch>
        </p:blipFill>
        <p:spPr bwMode="auto">
          <a:xfrm>
            <a:off x="10929816" y="0"/>
            <a:ext cx="1283908" cy="1116106"/>
          </a:xfrm>
          <a:prstGeom prst="rect">
            <a:avLst/>
          </a:prstGeom>
          <a:noFill/>
          <a:ln w="9525">
            <a:noFill/>
            <a:miter lim="800000"/>
            <a:headEnd/>
            <a:tailEnd/>
          </a:ln>
          <a:effectLst/>
        </p:spPr>
      </p:pic>
      <p:pic>
        <p:nvPicPr>
          <p:cNvPr id="6" name="Content Placeholder 5"/>
          <p:cNvPicPr>
            <a:picLocks noChangeAspect="1"/>
          </p:cNvPicPr>
          <p:nvPr>
            <p:ph idx="1"/>
          </p:nvPr>
        </p:nvPicPr>
        <p:blipFill>
          <a:blip r:embed="rId2"/>
          <a:stretch>
            <a:fillRect/>
          </a:stretch>
        </p:blipFill>
        <p:spPr>
          <a:xfrm>
            <a:off x="99060" y="-635"/>
            <a:ext cx="12092940" cy="680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4399281" y="327930"/>
            <a:ext cx="3393438" cy="398780"/>
          </a:xfrm>
          <a:prstGeom prst="rect">
            <a:avLst/>
          </a:prstGeom>
          <a:noFill/>
        </p:spPr>
        <p:txBody>
          <a:bodyPr wrap="square" rtlCol="0">
            <a:spAutoFit/>
          </a:bodyPr>
          <a:lstStyle/>
          <a:p>
            <a:pPr algn="ctr"/>
            <a:r>
              <a:rPr lang="en-US" altLang="zh-CN" sz="2000" b="1" dirty="0" smtClean="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READY TO GET STARTED? </a:t>
            </a:r>
            <a:endParaRPr lang="en-US" altLang="zh-CN" sz="20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1028" name="Picture 4" descr="Top Coaching Institute in Kot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49839" y="1187406"/>
            <a:ext cx="5551561" cy="5356269"/>
          </a:xfrm>
          <a:prstGeom prst="rect">
            <a:avLst/>
          </a:prstGeom>
          <a:noFill/>
          <a:extLst>
            <a:ext uri="{909E8E84-426E-40DD-AFC4-6F175D3DCCD1}">
              <a14:hiddenFill xmlns:a14="http://schemas.microsoft.com/office/drawing/2010/main">
                <a:solidFill>
                  <a:srgbClr val="FFFFFF"/>
                </a:solidFill>
              </a14:hiddenFill>
            </a:ext>
          </a:extLst>
        </p:spPr>
      </p:pic>
      <p:sp>
        <p:nvSpPr>
          <p:cNvPr id="20" name="稻壳儿春秋广告/盗版必究        原创来源：http://chn.docer.com/works?userid=199329941#!/work_time"/>
          <p:cNvSpPr txBox="1"/>
          <p:nvPr/>
        </p:nvSpPr>
        <p:spPr>
          <a:xfrm>
            <a:off x="815340" y="2759710"/>
            <a:ext cx="4472305" cy="1337945"/>
          </a:xfrm>
          <a:prstGeom prst="rect">
            <a:avLst/>
          </a:prstGeom>
          <a:noFill/>
        </p:spPr>
        <p:txBody>
          <a:bodyPr wrap="square" rtlCol="0">
            <a:spAutoFit/>
          </a:bodyPr>
          <a:lstStyle/>
          <a:p>
            <a:pPr algn="ctr">
              <a:lnSpc>
                <a:spcPct val="150000"/>
              </a:lnSpc>
            </a:pPr>
            <a:r>
              <a:rPr lang="en-US" altLang="zh-CN" dirty="0">
                <a:latin typeface="Arial Black" panose="020B0A04020102020204" pitchFamily="34" charset="0"/>
                <a:ea typeface="Microsoft YaHei" pitchFamily="34" charset="-122"/>
                <a:cs typeface="Arial" panose="020B0604020202020204" pitchFamily="34" charset="0"/>
                <a:sym typeface="Microsoft YaHei" pitchFamily="34" charset="-122"/>
              </a:rPr>
              <a:t>CONTACT THE PERSON THAT INTRODUCED YOU TO THIS OPPORTUNITY</a:t>
            </a:r>
            <a:endParaRPr lang="zh-CN" altLang="en-US" dirty="0">
              <a:latin typeface="Arial Black" panose="020B0A04020102020204" pitchFamily="34" charset="0"/>
              <a:ea typeface="Microsoft YaHei" pitchFamily="34" charset="-122"/>
              <a:cs typeface="Arial" panose="020B0604020202020204" pitchFamily="34" charset="0"/>
              <a:sym typeface="Microsoft YaHei"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1000"/>
                                        <p:tgtEl>
                                          <p:spTgt spid="1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儿春秋广告/盗版必究        原创来源：http://chn.docer.com/works?userid=199329941#!/work_time"/>
          <p:cNvSpPr/>
          <p:nvPr/>
        </p:nvSpPr>
        <p:spPr>
          <a:xfrm flipV="1">
            <a:off x="0" y="0"/>
            <a:ext cx="10737208" cy="6858000"/>
          </a:xfrm>
          <a:custGeom>
            <a:avLst/>
            <a:gdLst>
              <a:gd name="connsiteX0" fmla="*/ 0 w 10737208"/>
              <a:gd name="connsiteY0" fmla="*/ 6858000 h 6858000"/>
              <a:gd name="connsiteX1" fmla="*/ 10737208 w 10737208"/>
              <a:gd name="connsiteY1" fmla="*/ 6858000 h 6858000"/>
              <a:gd name="connsiteX2" fmla="*/ 3879208 w 10737208"/>
              <a:gd name="connsiteY2" fmla="*/ 0 h 6858000"/>
              <a:gd name="connsiteX3" fmla="*/ 0 w 10737208"/>
              <a:gd name="connsiteY3" fmla="*/ 0 h 6858000"/>
              <a:gd name="connsiteX4" fmla="*/ 0 w 1073720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208" h="6858000">
                <a:moveTo>
                  <a:pt x="0" y="6858000"/>
                </a:moveTo>
                <a:lnTo>
                  <a:pt x="10737208" y="6858000"/>
                </a:lnTo>
                <a:lnTo>
                  <a:pt x="3879208" y="0"/>
                </a:lnTo>
                <a:lnTo>
                  <a:pt x="0" y="0"/>
                </a:lnTo>
                <a:lnTo>
                  <a:pt x="0" y="6858000"/>
                </a:lnTo>
                <a:close/>
              </a:path>
            </a:pathLst>
          </a:cu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5" name="稻壳儿春秋广告/盗版必究        原创来源：http://chn.docer.com/works?userid=199329941#!/work_time"/>
          <p:cNvSpPr/>
          <p:nvPr/>
        </p:nvSpPr>
        <p:spPr>
          <a:xfrm flipH="1">
            <a:off x="10726057" y="5392057"/>
            <a:ext cx="1465943" cy="1465943"/>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6" name="稻壳儿春秋广告/盗版必究        原创来源：http://chn.docer.com/works?userid=199329941#!/work_time"/>
          <p:cNvSpPr/>
          <p:nvPr/>
        </p:nvSpPr>
        <p:spPr>
          <a:xfrm flipH="1">
            <a:off x="4482994" y="1708714"/>
            <a:ext cx="7709006" cy="3440572"/>
          </a:xfrm>
          <a:custGeom>
            <a:avLst/>
            <a:gdLst>
              <a:gd name="connsiteX0" fmla="*/ 0 w 7709006"/>
              <a:gd name="connsiteY0" fmla="*/ 3440572 h 3440572"/>
              <a:gd name="connsiteX1" fmla="*/ 1436914 w 7709006"/>
              <a:gd name="connsiteY1" fmla="*/ 3440572 h 3440572"/>
              <a:gd name="connsiteX2" fmla="*/ 2322285 w 7709006"/>
              <a:gd name="connsiteY2" fmla="*/ 3440572 h 3440572"/>
              <a:gd name="connsiteX3" fmla="*/ 5386721 w 7709006"/>
              <a:gd name="connsiteY3" fmla="*/ 3440572 h 3440572"/>
              <a:gd name="connsiteX4" fmla="*/ 6823635 w 7709006"/>
              <a:gd name="connsiteY4" fmla="*/ 3440572 h 3440572"/>
              <a:gd name="connsiteX5" fmla="*/ 7709006 w 7709006"/>
              <a:gd name="connsiteY5" fmla="*/ 3440572 h 3440572"/>
              <a:gd name="connsiteX6" fmla="*/ 4268435 w 7709006"/>
              <a:gd name="connsiteY6" fmla="*/ 0 h 3440572"/>
              <a:gd name="connsiteX7" fmla="*/ 3383064 w 7709006"/>
              <a:gd name="connsiteY7" fmla="*/ 0 h 3440572"/>
              <a:gd name="connsiteX8" fmla="*/ 2322285 w 7709006"/>
              <a:gd name="connsiteY8" fmla="*/ 0 h 3440572"/>
              <a:gd name="connsiteX9" fmla="*/ 1946150 w 7709006"/>
              <a:gd name="connsiteY9" fmla="*/ 0 h 3440572"/>
              <a:gd name="connsiteX10" fmla="*/ 1436914 w 7709006"/>
              <a:gd name="connsiteY10" fmla="*/ 0 h 3440572"/>
              <a:gd name="connsiteX11" fmla="*/ 0 w 7709006"/>
              <a:gd name="connsiteY11" fmla="*/ 0 h 34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9006" h="3440572">
                <a:moveTo>
                  <a:pt x="0" y="3440572"/>
                </a:moveTo>
                <a:lnTo>
                  <a:pt x="1436914" y="3440572"/>
                </a:lnTo>
                <a:lnTo>
                  <a:pt x="2322285" y="3440572"/>
                </a:lnTo>
                <a:lnTo>
                  <a:pt x="5386721" y="3440572"/>
                </a:lnTo>
                <a:lnTo>
                  <a:pt x="6823635" y="3440572"/>
                </a:lnTo>
                <a:lnTo>
                  <a:pt x="7709006" y="3440572"/>
                </a:lnTo>
                <a:lnTo>
                  <a:pt x="4268435" y="0"/>
                </a:lnTo>
                <a:lnTo>
                  <a:pt x="3383064" y="0"/>
                </a:lnTo>
                <a:lnTo>
                  <a:pt x="2322285" y="0"/>
                </a:lnTo>
                <a:lnTo>
                  <a:pt x="1946150" y="0"/>
                </a:lnTo>
                <a:lnTo>
                  <a:pt x="1436914"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25" name="稻壳儿春秋广告/盗版必究        原创来源：http://chn.docer.com/works?userid=199329941#!/work_time"/>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2984" b="2984"/>
          <a:stretch>
            <a:fillRect/>
          </a:stretch>
        </p:blipFill>
        <p:spPr/>
      </p:pic>
      <p:sp>
        <p:nvSpPr>
          <p:cNvPr id="29" name="稻壳儿春秋广告/盗版必究        原创来源：http://chn.docer.com/works?userid=199329941#!/work_time"/>
          <p:cNvSpPr/>
          <p:nvPr/>
        </p:nvSpPr>
        <p:spPr>
          <a:xfrm flipH="1">
            <a:off x="2964987" y="1708714"/>
            <a:ext cx="4340456" cy="3440572"/>
          </a:xfrm>
          <a:custGeom>
            <a:avLst/>
            <a:gdLst>
              <a:gd name="connsiteX0" fmla="*/ 899885 w 4340456"/>
              <a:gd name="connsiteY0" fmla="*/ 0 h 3440572"/>
              <a:gd name="connsiteX1" fmla="*/ 14514 w 4340456"/>
              <a:gd name="connsiteY1" fmla="*/ 0 h 3440572"/>
              <a:gd name="connsiteX2" fmla="*/ 0 w 4340456"/>
              <a:gd name="connsiteY2" fmla="*/ 0 h 3440572"/>
              <a:gd name="connsiteX3" fmla="*/ 3440571 w 4340456"/>
              <a:gd name="connsiteY3" fmla="*/ 3440572 h 3440572"/>
              <a:gd name="connsiteX4" fmla="*/ 3455085 w 4340456"/>
              <a:gd name="connsiteY4" fmla="*/ 3440572 h 3440572"/>
              <a:gd name="connsiteX5" fmla="*/ 4340456 w 4340456"/>
              <a:gd name="connsiteY5" fmla="*/ 3440572 h 3440572"/>
              <a:gd name="connsiteX6" fmla="*/ 899885 w 4340456"/>
              <a:gd name="connsiteY6" fmla="*/ 0 h 34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456" h="3440572">
                <a:moveTo>
                  <a:pt x="899885" y="0"/>
                </a:moveTo>
                <a:lnTo>
                  <a:pt x="14514" y="0"/>
                </a:lnTo>
                <a:lnTo>
                  <a:pt x="0" y="0"/>
                </a:lnTo>
                <a:lnTo>
                  <a:pt x="3440571" y="3440572"/>
                </a:lnTo>
                <a:lnTo>
                  <a:pt x="3455085" y="3440572"/>
                </a:lnTo>
                <a:lnTo>
                  <a:pt x="4340456" y="3440572"/>
                </a:lnTo>
                <a:lnTo>
                  <a:pt x="899885" y="0"/>
                </a:lnTo>
                <a:close/>
              </a:path>
            </a:pathLst>
          </a:cu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0" name="稻壳儿春秋广告/盗版必究        原创来源：http://chn.docer.com/works?userid=199329941#!/work_time"/>
          <p:cNvSpPr txBox="1"/>
          <p:nvPr/>
        </p:nvSpPr>
        <p:spPr>
          <a:xfrm>
            <a:off x="5625104" y="3551886"/>
            <a:ext cx="4809079" cy="830997"/>
          </a:xfrm>
          <a:prstGeom prst="rect">
            <a:avLst/>
          </a:prstGeom>
          <a:noFill/>
        </p:spPr>
        <p:txBody>
          <a:bodyPr wrap="square" rtlCol="0">
            <a:spAutoFit/>
          </a:bodyPr>
          <a:lstStyle/>
          <a:p>
            <a:pPr lvl="0" algn="r">
              <a:lnSpc>
                <a:spcPct val="120000"/>
              </a:lnSpc>
            </a:pPr>
            <a:r>
              <a:rPr lang="en-US" altLang="zh-CN" sz="4000" b="1" dirty="0">
                <a:solidFill>
                  <a:prstClr val="black"/>
                </a:solidFill>
                <a:latin typeface="Microsoft YaHei" pitchFamily="34" charset="-122"/>
                <a:ea typeface="Microsoft YaHei" pitchFamily="34" charset="-122"/>
                <a:cs typeface="Arial" panose="020B0604020202020204" pitchFamily="34" charset="0"/>
                <a:sym typeface="Microsoft YaHei" pitchFamily="34" charset="-122"/>
              </a:rPr>
              <a:t>THANK YOU </a:t>
            </a:r>
            <a:endParaRPr lang="en-US" altLang="zh-CN" sz="4000" b="1" dirty="0">
              <a:solidFill>
                <a:prstClr val="black"/>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1" name="稻壳儿春秋广告/盗版必究        原创来源：http://chn.docer.com/works?userid=199329941#!/work_time"/>
          <p:cNvSpPr txBox="1"/>
          <p:nvPr/>
        </p:nvSpPr>
        <p:spPr>
          <a:xfrm>
            <a:off x="6687597" y="3403897"/>
            <a:ext cx="4809078" cy="295978"/>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prstClr val="black"/>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2" name="稻壳儿春秋广告/盗版必究        原创来源：http://chn.docer.com/works?userid=199329941#!/work_time"/>
          <p:cNvSpPr txBox="1"/>
          <p:nvPr/>
        </p:nvSpPr>
        <p:spPr>
          <a:xfrm flipH="1">
            <a:off x="9395011" y="4466940"/>
            <a:ext cx="2078345" cy="276999"/>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black"/>
              </a:solidFill>
              <a:effectLst/>
              <a:uLnTx/>
              <a:uFillTx/>
              <a:latin typeface="Microsoft YaHei" pitchFamily="34" charset="-122"/>
              <a:ea typeface="Microsoft YaHei" pitchFamily="34" charset="-122"/>
              <a:cs typeface="Arial" panose="020B0604020202020204" pitchFamily="34" charset="0"/>
              <a:sym typeface="Microsoft YaHei"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稻壳儿春秋广告/盗版必究        原创来源：http://chn.docer.com/works?userid=199329941#!/work_time"/>
          <p:cNvSpPr/>
          <p:nvPr/>
        </p:nvSpPr>
        <p:spPr>
          <a:xfrm>
            <a:off x="-635" y="2661920"/>
            <a:ext cx="12192635" cy="3518535"/>
          </a:xfrm>
          <a:prstGeom prst="rect">
            <a:avLst/>
          </a:prstGeom>
          <a:solidFill>
            <a:srgbClr val="272928"/>
          </a:solidFill>
          <a:ln w="50800">
            <a:noFill/>
          </a:ln>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13" name="稻壳儿春秋广告/盗版必究        原创来源：http://chn.docer.com/works?userid=199329941#!/work_time"/>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34174" r="34174"/>
          <a:stretch>
            <a:fillRect/>
          </a:stretch>
        </p:blipFill>
        <p:spPr/>
      </p:pic>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4399280" y="233045"/>
            <a:ext cx="4885055" cy="706755"/>
          </a:xfrm>
          <a:prstGeom prst="rect">
            <a:avLst/>
          </a:prstGeom>
          <a:noFill/>
        </p:spPr>
        <p:txBody>
          <a:bodyPr wrap="square" rtlCol="0">
            <a:spAutoFit/>
          </a:bodyPr>
          <a:lstStyle/>
          <a:p>
            <a:pPr algn="ctr"/>
            <a:r>
              <a:rPr lang="en-US" altLang="zh-CN" sz="4000" dirty="0" smtClean="0">
                <a:solidFill>
                  <a:srgbClr val="C22727"/>
                </a:solidFill>
                <a:latin typeface="Arial Black" panose="020B0A04020102020204" pitchFamily="34" charset="0"/>
                <a:ea typeface="Microsoft YaHei" pitchFamily="34" charset="-122"/>
                <a:cs typeface="Arial" panose="020B0604020202020204" pitchFamily="34" charset="0"/>
                <a:sym typeface="Microsoft YaHei" pitchFamily="34" charset="-122"/>
              </a:rPr>
              <a:t>THE SAFE ARK</a:t>
            </a:r>
            <a:endParaRPr lang="en-US" altLang="zh-CN" sz="4000" dirty="0" smtClean="0">
              <a:solidFill>
                <a:srgbClr val="C22727"/>
              </a:solidFill>
              <a:latin typeface="Arial Black" panose="020B0A04020102020204" pitchFamily="34" charset="0"/>
              <a:ea typeface="Microsoft YaHei" pitchFamily="34" charset="-122"/>
              <a:cs typeface="Arial" panose="020B0604020202020204" pitchFamily="34" charset="0"/>
              <a:sym typeface="Microsoft YaHei" pitchFamily="34" charset="-122"/>
            </a:endParaRPr>
          </a:p>
        </p:txBody>
      </p:sp>
      <p:pic>
        <p:nvPicPr>
          <p:cNvPr id="10" name="稻壳儿春秋广告/盗版必究        原创来源：http://chn.docer.com/works?userid=199329941#!/work_ti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337" y="1697990"/>
            <a:ext cx="3559666" cy="7136364"/>
          </a:xfrm>
          <a:prstGeom prst="rect">
            <a:avLst/>
          </a:prstGeom>
        </p:spPr>
      </p:pic>
      <p:sp>
        <p:nvSpPr>
          <p:cNvPr id="15" name="稻壳儿春秋广告/盗版必究        原创来源：http://chn.docer.com/works?userid=199329941#!/work_time"/>
          <p:cNvSpPr txBox="1"/>
          <p:nvPr/>
        </p:nvSpPr>
        <p:spPr>
          <a:xfrm>
            <a:off x="6074753" y="2707182"/>
            <a:ext cx="5781676" cy="3046095"/>
          </a:xfrm>
          <a:prstGeom prst="rect">
            <a:avLst/>
          </a:prstGeom>
          <a:noFill/>
        </p:spPr>
        <p:txBody>
          <a:bodyPr wrap="square" rtlCol="0">
            <a:spAutoFit/>
          </a:bodyPr>
          <a:lstStyle/>
          <a:p>
            <a:pPr>
              <a:lnSpc>
                <a:spcPct val="150000"/>
              </a:lnSpc>
            </a:pPr>
            <a:r>
              <a:rPr lang="en-US" altLang="zh-CN" sz="16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A group of professional traders who have failed forward to success over a combined training and trading period of over 20 years.</a:t>
            </a:r>
            <a:endParaRPr lang="en-US" altLang="zh-CN" sz="16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endParaRPr lang="zh-CN" altLang="en-US" sz="16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r>
              <a:rPr lang="en-US" altLang="zh-CN" sz="16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Now with much experience on what works and is generating results we now bring to public one of our core success factors </a:t>
            </a:r>
            <a:r>
              <a:rPr lang="en-US" altLang="zh-CN" sz="1600" b="1" dirty="0">
                <a:solidFill>
                  <a:srgbClr val="FF0000"/>
                </a:solidFill>
                <a:latin typeface="Microsoft YaHei" pitchFamily="34" charset="-122"/>
                <a:ea typeface="Microsoft YaHei" pitchFamily="34" charset="-122"/>
                <a:cs typeface="Arial" panose="020B0604020202020204" pitchFamily="34" charset="0"/>
                <a:sym typeface="Microsoft YaHei" pitchFamily="34" charset="-122"/>
              </a:rPr>
              <a:t>THE SAFE ARK</a:t>
            </a:r>
            <a:r>
              <a:rPr lang="en-US" altLang="zh-CN" sz="1600" b="1"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 an AI System which is an Automated Trading Service</a:t>
            </a:r>
            <a:endParaRPr lang="en-US" altLang="zh-CN" sz="1600" b="1"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3" y="1800166"/>
            <a:ext cx="6637568" cy="8538327"/>
          </a:xfrm>
          <a:prstGeom prst="rect">
            <a:avLst/>
          </a:prstGeom>
        </p:spPr>
      </p:pic>
      <p:sp>
        <p:nvSpPr>
          <p:cNvPr id="8" name="Text Box 7"/>
          <p:cNvSpPr txBox="1"/>
          <p:nvPr/>
        </p:nvSpPr>
        <p:spPr>
          <a:xfrm>
            <a:off x="6700520" y="2006600"/>
            <a:ext cx="3616325" cy="645160"/>
          </a:xfrm>
          <a:prstGeom prst="rect">
            <a:avLst/>
          </a:prstGeom>
          <a:noFill/>
        </p:spPr>
        <p:txBody>
          <a:bodyPr wrap="none" rtlCol="0">
            <a:spAutoFit/>
            <a:scene3d>
              <a:camera prst="orthographicFront"/>
              <a:lightRig rig="threePt" dir="t"/>
            </a:scene3d>
          </a:bodyPr>
          <a:p>
            <a:r>
              <a:rPr lang="en-US" sz="3600" b="1">
                <a:ln/>
                <a:solidFill>
                  <a:schemeClr val="tx1"/>
                </a:solidFill>
                <a:effectLst>
                  <a:outerShdw blurRad="38100" dist="19050" dir="2700000" algn="tl" rotWithShape="0">
                    <a:schemeClr val="dk1">
                      <a:alpha val="40000"/>
                      <a:alpha val="40000"/>
                    </a:schemeClr>
                  </a:outerShdw>
                </a:effectLst>
              </a:rPr>
              <a:t>WHO ARE WE? </a:t>
            </a:r>
            <a:endParaRPr lang="en-US" sz="3600" b="1">
              <a:ln/>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4481887" y="990795"/>
            <a:ext cx="3393438" cy="398780"/>
          </a:xfrm>
          <a:prstGeom prst="rect">
            <a:avLst/>
          </a:prstGeom>
          <a:noFill/>
        </p:spPr>
        <p:txBody>
          <a:bodyPr wrap="square" rtlCol="0">
            <a:spAutoFit/>
          </a:bodyPr>
          <a:lstStyle/>
          <a:p>
            <a:pPr algn="ctr"/>
            <a:r>
              <a:rPr lang="en-US" altLang="zh-CN" sz="20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Automated Trading</a:t>
            </a:r>
            <a:endParaRPr lang="en-US" altLang="zh-CN" sz="20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9" name="稻壳儿春秋广告/盗版必究        原创来源：http://chn.docer.com/works?userid=199329941#!/work_time"/>
          <p:cNvSpPr/>
          <p:nvPr/>
        </p:nvSpPr>
        <p:spPr>
          <a:xfrm>
            <a:off x="4610993" y="2285016"/>
            <a:ext cx="2968289" cy="2968290"/>
          </a:xfrm>
          <a:prstGeom prst="ellipse">
            <a:avLst/>
          </a:prstGeom>
          <a:solidFill>
            <a:srgbClr val="2729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0" name="稻壳儿春秋广告/盗版必究        原创来源：http://chn.docer.com/works?userid=199329941#!/work_time"/>
          <p:cNvSpPr/>
          <p:nvPr/>
        </p:nvSpPr>
        <p:spPr>
          <a:xfrm>
            <a:off x="5434620" y="1680905"/>
            <a:ext cx="1321034" cy="1321035"/>
          </a:xfrm>
          <a:prstGeom prst="ellipse">
            <a:avLst/>
          </a:prstGeom>
          <a:solidFill>
            <a:srgbClr val="891B1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1" name="稻壳儿春秋广告/盗版必究        原创来源：http://chn.docer.com/works?userid=199329941#!/work_time"/>
          <p:cNvSpPr/>
          <p:nvPr/>
        </p:nvSpPr>
        <p:spPr>
          <a:xfrm>
            <a:off x="4006881" y="3108643"/>
            <a:ext cx="1321034" cy="1321035"/>
          </a:xfrm>
          <a:prstGeom prst="ellipse">
            <a:avLst/>
          </a:prstGeom>
          <a:solidFill>
            <a:srgbClr val="C227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3" name="稻壳儿春秋广告/盗版必究        原创来源：http://chn.docer.com/works?userid=199329941#!/work_time"/>
          <p:cNvSpPr/>
          <p:nvPr/>
        </p:nvSpPr>
        <p:spPr>
          <a:xfrm>
            <a:off x="6862359" y="3108643"/>
            <a:ext cx="1321034" cy="1321035"/>
          </a:xfrm>
          <a:prstGeom prst="ellipse">
            <a:avLst/>
          </a:prstGeom>
          <a:solidFill>
            <a:srgbClr val="C2272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4" name="稻壳儿春秋广告/盗版必究        原创来源：http://chn.docer.com/works?userid=199329941#!/work_time"/>
          <p:cNvSpPr/>
          <p:nvPr/>
        </p:nvSpPr>
        <p:spPr>
          <a:xfrm>
            <a:off x="5434620" y="4536382"/>
            <a:ext cx="1321034" cy="1321035"/>
          </a:xfrm>
          <a:prstGeom prst="ellipse">
            <a:avLst/>
          </a:prstGeom>
          <a:solidFill>
            <a:srgbClr val="891B1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5" name="稻壳儿春秋广告/盗版必究        原创来源：http://chn.docer.com/works?userid=199329941#!/work_time"/>
          <p:cNvSpPr txBox="1"/>
          <p:nvPr/>
        </p:nvSpPr>
        <p:spPr>
          <a:xfrm>
            <a:off x="8246455" y="3001940"/>
            <a:ext cx="2856514" cy="922020"/>
          </a:xfrm>
          <a:prstGeom prst="rect">
            <a:avLst/>
          </a:prstGeom>
          <a:noFill/>
        </p:spPr>
        <p:txBody>
          <a:bodyPr wrap="square" rtlCol="0">
            <a:spAutoFit/>
          </a:bodyPr>
          <a:lstStyle/>
          <a:p>
            <a:pPr algn="ctr"/>
            <a:r>
              <a:rPr lang="en-US" altLang="zh-CN" b="1" dirty="0">
                <a:solidFill>
                  <a:srgbClr val="891B1C"/>
                </a:solidFill>
                <a:latin typeface="Microsoft YaHei" pitchFamily="34" charset="-122"/>
                <a:ea typeface="Microsoft YaHei" pitchFamily="34" charset="-122"/>
                <a:cs typeface="Arial" panose="020B0604020202020204" pitchFamily="34" charset="0"/>
                <a:sym typeface="Microsoft YaHei" pitchFamily="34" charset="-122"/>
              </a:rPr>
              <a:t>Hands Free Real-time Market Analysis/EA enhanced</a:t>
            </a:r>
            <a:endParaRPr lang="en-US" altLang="zh-CN" b="1" dirty="0">
              <a:solidFill>
                <a:srgbClr val="891B1C"/>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7" name="稻壳儿春秋广告/盗版必究        原创来源：http://chn.docer.com/works?userid=199329941#!/work_time"/>
          <p:cNvSpPr txBox="1"/>
          <p:nvPr/>
        </p:nvSpPr>
        <p:spPr>
          <a:xfrm>
            <a:off x="7875079" y="5010690"/>
            <a:ext cx="2131463" cy="922020"/>
          </a:xfrm>
          <a:prstGeom prst="rect">
            <a:avLst/>
          </a:prstGeom>
          <a:noFill/>
        </p:spPr>
        <p:txBody>
          <a:bodyPr wrap="square" rtlCol="0">
            <a:spAutoFit/>
          </a:bodyPr>
          <a:lstStyle/>
          <a:p>
            <a:pPr algn="ctr"/>
            <a:r>
              <a:rPr lang="en-US" altLang="zh-CN"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Top Risk Management Practice</a:t>
            </a:r>
            <a:endParaRPr lang="en-US" altLang="zh-CN"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9" name="稻壳儿春秋广告/盗版必究        原创来源：http://chn.docer.com/works?userid=199329941#!/work_time"/>
          <p:cNvSpPr txBox="1"/>
          <p:nvPr/>
        </p:nvSpPr>
        <p:spPr>
          <a:xfrm>
            <a:off x="937260" y="2936453"/>
            <a:ext cx="2722485" cy="922020"/>
          </a:xfrm>
          <a:prstGeom prst="rect">
            <a:avLst/>
          </a:prstGeom>
          <a:noFill/>
        </p:spPr>
        <p:txBody>
          <a:bodyPr wrap="square" rtlCol="0">
            <a:spAutoFit/>
          </a:bodyPr>
          <a:lstStyle/>
          <a:p>
            <a:pPr algn="ctr"/>
            <a:r>
              <a:rPr lang="en-US" altLang="zh-CN" dirty="0">
                <a:solidFill>
                  <a:srgbClr val="C22727"/>
                </a:solidFill>
                <a:latin typeface="Arial Black" panose="020B0A04020102020204" pitchFamily="34" charset="0"/>
                <a:ea typeface="Microsoft YaHei" pitchFamily="34" charset="-122"/>
                <a:cs typeface="Arial" panose="020B0604020202020204" pitchFamily="34" charset="0"/>
                <a:sym typeface="Microsoft YaHei" pitchFamily="34" charset="-122"/>
              </a:rPr>
              <a:t>Register and Set Up an Account in a dynamic platform</a:t>
            </a:r>
            <a:endParaRPr lang="en-US" altLang="zh-CN" dirty="0">
              <a:solidFill>
                <a:srgbClr val="C22727"/>
              </a:solidFill>
              <a:latin typeface="Arial Black" panose="020B0A04020102020204" pitchFamily="34" charset="0"/>
              <a:ea typeface="Microsoft YaHei" pitchFamily="34" charset="-122"/>
              <a:cs typeface="Arial" panose="020B0604020202020204" pitchFamily="34" charset="0"/>
              <a:sym typeface="Microsoft YaHei" pitchFamily="34" charset="-122"/>
            </a:endParaRPr>
          </a:p>
        </p:txBody>
      </p:sp>
      <p:sp>
        <p:nvSpPr>
          <p:cNvPr id="21" name="稻壳儿春秋广告/盗版必究        原创来源：http://chn.docer.com/works?userid=199329941#!/work_time"/>
          <p:cNvSpPr txBox="1"/>
          <p:nvPr/>
        </p:nvSpPr>
        <p:spPr>
          <a:xfrm>
            <a:off x="2298502" y="5078293"/>
            <a:ext cx="2660895" cy="645160"/>
          </a:xfrm>
          <a:prstGeom prst="rect">
            <a:avLst/>
          </a:prstGeom>
          <a:noFill/>
        </p:spPr>
        <p:txBody>
          <a:bodyPr wrap="square" rtlCol="0">
            <a:spAutoFit/>
          </a:bodyPr>
          <a:lstStyle/>
          <a:p>
            <a:pPr algn="ctr"/>
            <a:r>
              <a:rPr lang="en-US" altLang="zh-CN" b="1" dirty="0">
                <a:solidFill>
                  <a:srgbClr val="891B1C"/>
                </a:solidFill>
                <a:latin typeface="Microsoft YaHei" pitchFamily="34" charset="-122"/>
                <a:ea typeface="Microsoft YaHei" pitchFamily="34" charset="-122"/>
                <a:cs typeface="Arial" panose="020B0604020202020204" pitchFamily="34" charset="0"/>
                <a:sym typeface="Microsoft YaHei" pitchFamily="34" charset="-122"/>
              </a:rPr>
              <a:t>Multi-Level Marketing Reward Structure:</a:t>
            </a:r>
            <a:endParaRPr lang="en-US" altLang="zh-CN" b="1" dirty="0">
              <a:solidFill>
                <a:srgbClr val="891B1C"/>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7" name="稻壳儿春秋广告/盗版必究        原创来源：http://chn.docer.com/works?userid=199329941#!/work_time"/>
          <p:cNvSpPr/>
          <p:nvPr/>
        </p:nvSpPr>
        <p:spPr>
          <a:xfrm>
            <a:off x="5909262" y="5011024"/>
            <a:ext cx="371750" cy="371750"/>
          </a:xfrm>
          <a:custGeom>
            <a:avLst/>
            <a:gdLst/>
            <a:ahLst/>
            <a:cxnLst>
              <a:cxn ang="0">
                <a:pos x="wd2" y="hd2"/>
              </a:cxn>
              <a:cxn ang="5400000">
                <a:pos x="wd2" y="hd2"/>
              </a:cxn>
              <a:cxn ang="10800000">
                <a:pos x="wd2" y="hd2"/>
              </a:cxn>
              <a:cxn ang="16200000">
                <a:pos x="wd2" y="hd2"/>
              </a:cxn>
            </a:cxnLst>
            <a:rect l="0" t="0" r="r" b="b"/>
            <a:pathLst>
              <a:path w="21600" h="21600" extrusionOk="0">
                <a:moveTo>
                  <a:pt x="18225" y="11475"/>
                </a:moveTo>
                <a:cubicBezTo>
                  <a:pt x="17888" y="11475"/>
                  <a:pt x="17550" y="11813"/>
                  <a:pt x="17550" y="12150"/>
                </a:cubicBezTo>
                <a:cubicBezTo>
                  <a:pt x="17550" y="12488"/>
                  <a:pt x="17550" y="12656"/>
                  <a:pt x="17550" y="12656"/>
                </a:cubicBezTo>
                <a:cubicBezTo>
                  <a:pt x="17550" y="18900"/>
                  <a:pt x="17550" y="18900"/>
                  <a:pt x="17550" y="18900"/>
                </a:cubicBezTo>
                <a:cubicBezTo>
                  <a:pt x="17550" y="19744"/>
                  <a:pt x="16875" y="20250"/>
                  <a:pt x="16200" y="20250"/>
                </a:cubicBezTo>
                <a:cubicBezTo>
                  <a:pt x="2700" y="20250"/>
                  <a:pt x="2700" y="20250"/>
                  <a:pt x="2700" y="20250"/>
                </a:cubicBezTo>
                <a:cubicBezTo>
                  <a:pt x="2025" y="20250"/>
                  <a:pt x="1350" y="19744"/>
                  <a:pt x="1350" y="18900"/>
                </a:cubicBezTo>
                <a:cubicBezTo>
                  <a:pt x="1350" y="5400"/>
                  <a:pt x="1350" y="5400"/>
                  <a:pt x="1350" y="5400"/>
                </a:cubicBezTo>
                <a:cubicBezTo>
                  <a:pt x="1350" y="4725"/>
                  <a:pt x="2025" y="4050"/>
                  <a:pt x="2700" y="4050"/>
                </a:cubicBezTo>
                <a:cubicBezTo>
                  <a:pt x="8269" y="4050"/>
                  <a:pt x="8269" y="4050"/>
                  <a:pt x="8269" y="4050"/>
                </a:cubicBezTo>
                <a:cubicBezTo>
                  <a:pt x="8269" y="4050"/>
                  <a:pt x="8438" y="4050"/>
                  <a:pt x="8775" y="4050"/>
                </a:cubicBezTo>
                <a:cubicBezTo>
                  <a:pt x="9113" y="4050"/>
                  <a:pt x="9450" y="3713"/>
                  <a:pt x="9450" y="3375"/>
                </a:cubicBezTo>
                <a:cubicBezTo>
                  <a:pt x="9450" y="3038"/>
                  <a:pt x="9113" y="2700"/>
                  <a:pt x="8775" y="2700"/>
                </a:cubicBezTo>
                <a:cubicBezTo>
                  <a:pt x="2025" y="2700"/>
                  <a:pt x="2025" y="2700"/>
                  <a:pt x="2025" y="2700"/>
                </a:cubicBezTo>
                <a:cubicBezTo>
                  <a:pt x="844" y="2700"/>
                  <a:pt x="0" y="3544"/>
                  <a:pt x="0" y="4725"/>
                </a:cubicBezTo>
                <a:cubicBezTo>
                  <a:pt x="0" y="19575"/>
                  <a:pt x="0" y="19575"/>
                  <a:pt x="0" y="19575"/>
                </a:cubicBezTo>
                <a:cubicBezTo>
                  <a:pt x="0" y="20756"/>
                  <a:pt x="844" y="21600"/>
                  <a:pt x="2025" y="21600"/>
                </a:cubicBezTo>
                <a:cubicBezTo>
                  <a:pt x="16875" y="21600"/>
                  <a:pt x="16875" y="21600"/>
                  <a:pt x="16875" y="21600"/>
                </a:cubicBezTo>
                <a:cubicBezTo>
                  <a:pt x="18056" y="21600"/>
                  <a:pt x="18900" y="20756"/>
                  <a:pt x="18900" y="19575"/>
                </a:cubicBezTo>
                <a:cubicBezTo>
                  <a:pt x="18900" y="12150"/>
                  <a:pt x="18900" y="12150"/>
                  <a:pt x="18900" y="12150"/>
                </a:cubicBezTo>
                <a:cubicBezTo>
                  <a:pt x="18900" y="11813"/>
                  <a:pt x="18562" y="11475"/>
                  <a:pt x="18225" y="11475"/>
                </a:cubicBezTo>
                <a:close/>
                <a:moveTo>
                  <a:pt x="20925" y="0"/>
                </a:moveTo>
                <a:cubicBezTo>
                  <a:pt x="14175" y="0"/>
                  <a:pt x="14175" y="0"/>
                  <a:pt x="14175" y="0"/>
                </a:cubicBezTo>
                <a:cubicBezTo>
                  <a:pt x="13838" y="0"/>
                  <a:pt x="13500" y="337"/>
                  <a:pt x="13500" y="675"/>
                </a:cubicBezTo>
                <a:cubicBezTo>
                  <a:pt x="13500" y="1012"/>
                  <a:pt x="13838" y="1350"/>
                  <a:pt x="14175" y="1350"/>
                </a:cubicBezTo>
                <a:cubicBezTo>
                  <a:pt x="19238" y="1350"/>
                  <a:pt x="19238" y="1350"/>
                  <a:pt x="19238" y="1350"/>
                </a:cubicBezTo>
                <a:cubicBezTo>
                  <a:pt x="10294" y="10294"/>
                  <a:pt x="10294" y="10294"/>
                  <a:pt x="10294" y="10294"/>
                </a:cubicBezTo>
                <a:cubicBezTo>
                  <a:pt x="9956" y="10631"/>
                  <a:pt x="9956" y="10969"/>
                  <a:pt x="10294" y="11306"/>
                </a:cubicBezTo>
                <a:cubicBezTo>
                  <a:pt x="10631" y="11475"/>
                  <a:pt x="10969" y="11475"/>
                  <a:pt x="11306" y="11306"/>
                </a:cubicBezTo>
                <a:cubicBezTo>
                  <a:pt x="20250" y="2363"/>
                  <a:pt x="20250" y="2363"/>
                  <a:pt x="20250" y="2363"/>
                </a:cubicBezTo>
                <a:cubicBezTo>
                  <a:pt x="20250" y="6750"/>
                  <a:pt x="20250" y="6750"/>
                  <a:pt x="20250" y="6750"/>
                </a:cubicBezTo>
                <a:cubicBezTo>
                  <a:pt x="20250" y="7088"/>
                  <a:pt x="20588" y="7425"/>
                  <a:pt x="20925" y="7425"/>
                </a:cubicBezTo>
                <a:cubicBezTo>
                  <a:pt x="21263" y="7425"/>
                  <a:pt x="21600" y="7088"/>
                  <a:pt x="21600" y="6750"/>
                </a:cubicBezTo>
                <a:cubicBezTo>
                  <a:pt x="21600" y="675"/>
                  <a:pt x="21600" y="675"/>
                  <a:pt x="21600" y="675"/>
                </a:cubicBezTo>
                <a:cubicBezTo>
                  <a:pt x="21600" y="337"/>
                  <a:pt x="21263" y="0"/>
                  <a:pt x="20925" y="0"/>
                </a:cubicBezTo>
                <a:close/>
              </a:path>
            </a:pathLst>
          </a:custGeom>
          <a:solidFill>
            <a:schemeClr val="bg1"/>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8" name="稻壳儿春秋广告/盗版必究        原创来源：http://chn.docer.com/works?userid=199329941#!/work_time"/>
          <p:cNvSpPr/>
          <p:nvPr/>
        </p:nvSpPr>
        <p:spPr>
          <a:xfrm>
            <a:off x="7371968" y="3583285"/>
            <a:ext cx="301816" cy="371750"/>
          </a:xfrm>
          <a:custGeom>
            <a:avLst/>
            <a:gdLst/>
            <a:ahLst/>
            <a:cxnLst>
              <a:cxn ang="0">
                <a:pos x="wd2" y="hd2"/>
              </a:cxn>
              <a:cxn ang="5400000">
                <a:pos x="wd2" y="hd2"/>
              </a:cxn>
              <a:cxn ang="10800000">
                <a:pos x="wd2" y="hd2"/>
              </a:cxn>
              <a:cxn ang="16200000">
                <a:pos x="wd2" y="hd2"/>
              </a:cxn>
            </a:cxnLst>
            <a:rect l="0" t="0" r="r" b="b"/>
            <a:pathLst>
              <a:path w="21600" h="21600" extrusionOk="0">
                <a:moveTo>
                  <a:pt x="15785" y="16200"/>
                </a:moveTo>
                <a:cubicBezTo>
                  <a:pt x="5815" y="16200"/>
                  <a:pt x="5815" y="16200"/>
                  <a:pt x="5815" y="16200"/>
                </a:cubicBezTo>
                <a:cubicBezTo>
                  <a:pt x="5400" y="16200"/>
                  <a:pt x="4985" y="16538"/>
                  <a:pt x="4985" y="16875"/>
                </a:cubicBezTo>
                <a:cubicBezTo>
                  <a:pt x="4985" y="17213"/>
                  <a:pt x="5400" y="17550"/>
                  <a:pt x="5815" y="17550"/>
                </a:cubicBezTo>
                <a:cubicBezTo>
                  <a:pt x="15785" y="17550"/>
                  <a:pt x="15785" y="17550"/>
                  <a:pt x="15785" y="17550"/>
                </a:cubicBezTo>
                <a:cubicBezTo>
                  <a:pt x="16200" y="17550"/>
                  <a:pt x="16615" y="17213"/>
                  <a:pt x="16615" y="16875"/>
                </a:cubicBezTo>
                <a:cubicBezTo>
                  <a:pt x="16615" y="16538"/>
                  <a:pt x="16200" y="16200"/>
                  <a:pt x="15785" y="16200"/>
                </a:cubicBezTo>
                <a:close/>
                <a:moveTo>
                  <a:pt x="19108" y="3375"/>
                </a:moveTo>
                <a:cubicBezTo>
                  <a:pt x="17446" y="3375"/>
                  <a:pt x="17446" y="3375"/>
                  <a:pt x="17446" y="3375"/>
                </a:cubicBezTo>
                <a:cubicBezTo>
                  <a:pt x="17446" y="2700"/>
                  <a:pt x="16615" y="2025"/>
                  <a:pt x="15785" y="2025"/>
                </a:cubicBezTo>
                <a:cubicBezTo>
                  <a:pt x="14954" y="2025"/>
                  <a:pt x="14954" y="2025"/>
                  <a:pt x="14954" y="2025"/>
                </a:cubicBezTo>
                <a:cubicBezTo>
                  <a:pt x="14954" y="1350"/>
                  <a:pt x="14954" y="1350"/>
                  <a:pt x="14954" y="1350"/>
                </a:cubicBezTo>
                <a:cubicBezTo>
                  <a:pt x="14954" y="675"/>
                  <a:pt x="14123" y="0"/>
                  <a:pt x="13292" y="0"/>
                </a:cubicBezTo>
                <a:cubicBezTo>
                  <a:pt x="8308" y="0"/>
                  <a:pt x="8308" y="0"/>
                  <a:pt x="8308" y="0"/>
                </a:cubicBezTo>
                <a:cubicBezTo>
                  <a:pt x="7477" y="0"/>
                  <a:pt x="6646" y="675"/>
                  <a:pt x="6646" y="1350"/>
                </a:cubicBezTo>
                <a:cubicBezTo>
                  <a:pt x="6646" y="2025"/>
                  <a:pt x="6646" y="2025"/>
                  <a:pt x="6646" y="2025"/>
                </a:cubicBezTo>
                <a:cubicBezTo>
                  <a:pt x="5815" y="2025"/>
                  <a:pt x="5815" y="2025"/>
                  <a:pt x="5815" y="2025"/>
                </a:cubicBezTo>
                <a:cubicBezTo>
                  <a:pt x="4985" y="2025"/>
                  <a:pt x="4154" y="2700"/>
                  <a:pt x="4154" y="3375"/>
                </a:cubicBezTo>
                <a:cubicBezTo>
                  <a:pt x="2492" y="3375"/>
                  <a:pt x="2492" y="3375"/>
                  <a:pt x="2492" y="3375"/>
                </a:cubicBezTo>
                <a:cubicBezTo>
                  <a:pt x="1038" y="3375"/>
                  <a:pt x="0" y="4219"/>
                  <a:pt x="0" y="5400"/>
                </a:cubicBezTo>
                <a:cubicBezTo>
                  <a:pt x="0" y="19575"/>
                  <a:pt x="0" y="19575"/>
                  <a:pt x="0" y="19575"/>
                </a:cubicBezTo>
                <a:cubicBezTo>
                  <a:pt x="0" y="20756"/>
                  <a:pt x="1038" y="21600"/>
                  <a:pt x="2492" y="21600"/>
                </a:cubicBezTo>
                <a:cubicBezTo>
                  <a:pt x="19108" y="21600"/>
                  <a:pt x="19108" y="21600"/>
                  <a:pt x="19108" y="21600"/>
                </a:cubicBezTo>
                <a:cubicBezTo>
                  <a:pt x="20562" y="21600"/>
                  <a:pt x="21600" y="20756"/>
                  <a:pt x="21600" y="19575"/>
                </a:cubicBezTo>
                <a:cubicBezTo>
                  <a:pt x="21600" y="5400"/>
                  <a:pt x="21600" y="5400"/>
                  <a:pt x="21600" y="5400"/>
                </a:cubicBezTo>
                <a:cubicBezTo>
                  <a:pt x="21600" y="4219"/>
                  <a:pt x="20562" y="3375"/>
                  <a:pt x="19108" y="3375"/>
                </a:cubicBezTo>
                <a:close/>
                <a:moveTo>
                  <a:pt x="7062" y="3375"/>
                </a:moveTo>
                <a:cubicBezTo>
                  <a:pt x="8308" y="3375"/>
                  <a:pt x="8308" y="3375"/>
                  <a:pt x="8308" y="3375"/>
                </a:cubicBezTo>
                <a:cubicBezTo>
                  <a:pt x="8308" y="2700"/>
                  <a:pt x="8308" y="2700"/>
                  <a:pt x="8308" y="2700"/>
                </a:cubicBezTo>
                <a:cubicBezTo>
                  <a:pt x="8308" y="2025"/>
                  <a:pt x="9138" y="1350"/>
                  <a:pt x="9969" y="1350"/>
                </a:cubicBezTo>
                <a:cubicBezTo>
                  <a:pt x="11631" y="1350"/>
                  <a:pt x="11631" y="1350"/>
                  <a:pt x="11631" y="1350"/>
                </a:cubicBezTo>
                <a:cubicBezTo>
                  <a:pt x="12462" y="1350"/>
                  <a:pt x="13292" y="2025"/>
                  <a:pt x="13292" y="2700"/>
                </a:cubicBezTo>
                <a:cubicBezTo>
                  <a:pt x="13292" y="3375"/>
                  <a:pt x="13292" y="3375"/>
                  <a:pt x="13292" y="3375"/>
                </a:cubicBezTo>
                <a:cubicBezTo>
                  <a:pt x="14538" y="3375"/>
                  <a:pt x="14538" y="3375"/>
                  <a:pt x="14538" y="3375"/>
                </a:cubicBezTo>
                <a:cubicBezTo>
                  <a:pt x="15162" y="3375"/>
                  <a:pt x="15785" y="3881"/>
                  <a:pt x="15785" y="4388"/>
                </a:cubicBezTo>
                <a:cubicBezTo>
                  <a:pt x="15785" y="4894"/>
                  <a:pt x="15162" y="5400"/>
                  <a:pt x="14538" y="5400"/>
                </a:cubicBezTo>
                <a:cubicBezTo>
                  <a:pt x="7062" y="5400"/>
                  <a:pt x="7062" y="5400"/>
                  <a:pt x="7062" y="5400"/>
                </a:cubicBezTo>
                <a:cubicBezTo>
                  <a:pt x="6438" y="5400"/>
                  <a:pt x="5815" y="4894"/>
                  <a:pt x="5815" y="4388"/>
                </a:cubicBezTo>
                <a:cubicBezTo>
                  <a:pt x="5815" y="3881"/>
                  <a:pt x="6438" y="3375"/>
                  <a:pt x="7062" y="3375"/>
                </a:cubicBezTo>
                <a:close/>
                <a:moveTo>
                  <a:pt x="19938" y="18900"/>
                </a:moveTo>
                <a:cubicBezTo>
                  <a:pt x="19938" y="19744"/>
                  <a:pt x="19108" y="20250"/>
                  <a:pt x="18277" y="20250"/>
                </a:cubicBezTo>
                <a:cubicBezTo>
                  <a:pt x="3323" y="20250"/>
                  <a:pt x="3323" y="20250"/>
                  <a:pt x="3323" y="20250"/>
                </a:cubicBezTo>
                <a:cubicBezTo>
                  <a:pt x="2492" y="20250"/>
                  <a:pt x="1662" y="19744"/>
                  <a:pt x="1662" y="18900"/>
                </a:cubicBezTo>
                <a:cubicBezTo>
                  <a:pt x="1662" y="6075"/>
                  <a:pt x="1662" y="6075"/>
                  <a:pt x="1662" y="6075"/>
                </a:cubicBezTo>
                <a:cubicBezTo>
                  <a:pt x="1662" y="5400"/>
                  <a:pt x="2492" y="4725"/>
                  <a:pt x="3323" y="4725"/>
                </a:cubicBezTo>
                <a:cubicBezTo>
                  <a:pt x="4154" y="4725"/>
                  <a:pt x="4154" y="4725"/>
                  <a:pt x="4154" y="4725"/>
                </a:cubicBezTo>
                <a:cubicBezTo>
                  <a:pt x="4154" y="5400"/>
                  <a:pt x="4154" y="5400"/>
                  <a:pt x="4154" y="5400"/>
                </a:cubicBezTo>
                <a:cubicBezTo>
                  <a:pt x="4154" y="6244"/>
                  <a:pt x="4985" y="6750"/>
                  <a:pt x="5815" y="6750"/>
                </a:cubicBezTo>
                <a:cubicBezTo>
                  <a:pt x="15785" y="6750"/>
                  <a:pt x="15785" y="6750"/>
                  <a:pt x="15785" y="6750"/>
                </a:cubicBezTo>
                <a:cubicBezTo>
                  <a:pt x="16823" y="6750"/>
                  <a:pt x="17238" y="6075"/>
                  <a:pt x="17446" y="5400"/>
                </a:cubicBezTo>
                <a:cubicBezTo>
                  <a:pt x="17446" y="5231"/>
                  <a:pt x="17446" y="4894"/>
                  <a:pt x="17446" y="4725"/>
                </a:cubicBezTo>
                <a:cubicBezTo>
                  <a:pt x="18277" y="4725"/>
                  <a:pt x="18277" y="4725"/>
                  <a:pt x="18277" y="4725"/>
                </a:cubicBezTo>
                <a:cubicBezTo>
                  <a:pt x="19108" y="4725"/>
                  <a:pt x="19938" y="5400"/>
                  <a:pt x="19938" y="6075"/>
                </a:cubicBezTo>
                <a:cubicBezTo>
                  <a:pt x="19938" y="18900"/>
                  <a:pt x="19938" y="18900"/>
                  <a:pt x="19938" y="18900"/>
                </a:cubicBezTo>
                <a:close/>
                <a:moveTo>
                  <a:pt x="15785" y="12825"/>
                </a:moveTo>
                <a:cubicBezTo>
                  <a:pt x="5815" y="12825"/>
                  <a:pt x="5815" y="12825"/>
                  <a:pt x="5815" y="12825"/>
                </a:cubicBezTo>
                <a:cubicBezTo>
                  <a:pt x="5400" y="12825"/>
                  <a:pt x="4985" y="13162"/>
                  <a:pt x="4985" y="13500"/>
                </a:cubicBezTo>
                <a:cubicBezTo>
                  <a:pt x="4985" y="13838"/>
                  <a:pt x="5400" y="14175"/>
                  <a:pt x="5815" y="14175"/>
                </a:cubicBezTo>
                <a:cubicBezTo>
                  <a:pt x="15785" y="14175"/>
                  <a:pt x="15785" y="14175"/>
                  <a:pt x="15785" y="14175"/>
                </a:cubicBezTo>
                <a:cubicBezTo>
                  <a:pt x="16200" y="14175"/>
                  <a:pt x="16615" y="13838"/>
                  <a:pt x="16615" y="13500"/>
                </a:cubicBezTo>
                <a:cubicBezTo>
                  <a:pt x="16615" y="13162"/>
                  <a:pt x="16200" y="12825"/>
                  <a:pt x="15785" y="12825"/>
                </a:cubicBezTo>
                <a:close/>
                <a:moveTo>
                  <a:pt x="15785" y="9450"/>
                </a:moveTo>
                <a:cubicBezTo>
                  <a:pt x="5815" y="9450"/>
                  <a:pt x="5815" y="9450"/>
                  <a:pt x="5815" y="9450"/>
                </a:cubicBezTo>
                <a:cubicBezTo>
                  <a:pt x="5400" y="9450"/>
                  <a:pt x="4985" y="9788"/>
                  <a:pt x="4985" y="10125"/>
                </a:cubicBezTo>
                <a:cubicBezTo>
                  <a:pt x="4985" y="10462"/>
                  <a:pt x="5400" y="10800"/>
                  <a:pt x="5815" y="10800"/>
                </a:cubicBezTo>
                <a:cubicBezTo>
                  <a:pt x="15785" y="10800"/>
                  <a:pt x="15785" y="10800"/>
                  <a:pt x="15785" y="10800"/>
                </a:cubicBezTo>
                <a:cubicBezTo>
                  <a:pt x="16200" y="10800"/>
                  <a:pt x="16615" y="10462"/>
                  <a:pt x="16615" y="10125"/>
                </a:cubicBezTo>
                <a:cubicBezTo>
                  <a:pt x="16615" y="9788"/>
                  <a:pt x="16200" y="9450"/>
                  <a:pt x="15785" y="9450"/>
                </a:cubicBezTo>
                <a:close/>
              </a:path>
            </a:pathLst>
          </a:custGeom>
          <a:solidFill>
            <a:schemeClr val="bg1"/>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9" name="稻壳儿春秋广告/盗版必究        原创来源：http://chn.docer.com/works?userid=199329941#!/work_time"/>
          <p:cNvSpPr/>
          <p:nvPr/>
        </p:nvSpPr>
        <p:spPr>
          <a:xfrm>
            <a:off x="5909262" y="2172269"/>
            <a:ext cx="371750" cy="338307"/>
          </a:xfrm>
          <a:custGeom>
            <a:avLst/>
            <a:gdLst/>
            <a:ahLst/>
            <a:cxnLst>
              <a:cxn ang="0">
                <a:pos x="wd2" y="hd2"/>
              </a:cxn>
              <a:cxn ang="5400000">
                <a:pos x="wd2" y="hd2"/>
              </a:cxn>
              <a:cxn ang="10800000">
                <a:pos x="wd2" y="hd2"/>
              </a:cxn>
              <a:cxn ang="16200000">
                <a:pos x="wd2" y="hd2"/>
              </a:cxn>
            </a:cxnLst>
            <a:rect l="0" t="0" r="r" b="b"/>
            <a:pathLst>
              <a:path w="21600" h="20972" extrusionOk="0">
                <a:moveTo>
                  <a:pt x="14850" y="5040"/>
                </a:moveTo>
                <a:cubicBezTo>
                  <a:pt x="2025" y="5040"/>
                  <a:pt x="2025" y="5040"/>
                  <a:pt x="2025" y="5040"/>
                </a:cubicBezTo>
                <a:cubicBezTo>
                  <a:pt x="844" y="5040"/>
                  <a:pt x="0" y="6120"/>
                  <a:pt x="0" y="7200"/>
                </a:cubicBezTo>
                <a:cubicBezTo>
                  <a:pt x="0" y="15840"/>
                  <a:pt x="0" y="15840"/>
                  <a:pt x="0" y="15840"/>
                </a:cubicBezTo>
                <a:cubicBezTo>
                  <a:pt x="0" y="17100"/>
                  <a:pt x="844" y="18000"/>
                  <a:pt x="2025" y="18000"/>
                </a:cubicBezTo>
                <a:cubicBezTo>
                  <a:pt x="3375" y="18000"/>
                  <a:pt x="3375" y="18000"/>
                  <a:pt x="3375" y="18000"/>
                </a:cubicBezTo>
                <a:cubicBezTo>
                  <a:pt x="3375" y="19620"/>
                  <a:pt x="3375" y="19620"/>
                  <a:pt x="3375" y="19620"/>
                </a:cubicBezTo>
                <a:cubicBezTo>
                  <a:pt x="3544" y="20520"/>
                  <a:pt x="4556" y="21600"/>
                  <a:pt x="6075" y="20520"/>
                </a:cubicBezTo>
                <a:cubicBezTo>
                  <a:pt x="8606" y="18000"/>
                  <a:pt x="8606" y="18000"/>
                  <a:pt x="8606" y="18000"/>
                </a:cubicBezTo>
                <a:cubicBezTo>
                  <a:pt x="14850" y="18000"/>
                  <a:pt x="14850" y="18000"/>
                  <a:pt x="14850" y="18000"/>
                </a:cubicBezTo>
                <a:cubicBezTo>
                  <a:pt x="16031" y="18000"/>
                  <a:pt x="16875" y="17100"/>
                  <a:pt x="16875" y="15840"/>
                </a:cubicBezTo>
                <a:cubicBezTo>
                  <a:pt x="16875" y="7200"/>
                  <a:pt x="16875" y="7200"/>
                  <a:pt x="16875" y="7200"/>
                </a:cubicBezTo>
                <a:cubicBezTo>
                  <a:pt x="16875" y="6120"/>
                  <a:pt x="16031" y="5040"/>
                  <a:pt x="14850" y="5040"/>
                </a:cubicBezTo>
                <a:close/>
                <a:moveTo>
                  <a:pt x="15525" y="15120"/>
                </a:moveTo>
                <a:cubicBezTo>
                  <a:pt x="15525" y="16020"/>
                  <a:pt x="14850" y="16560"/>
                  <a:pt x="14175" y="16560"/>
                </a:cubicBezTo>
                <a:cubicBezTo>
                  <a:pt x="9788" y="16560"/>
                  <a:pt x="9788" y="16560"/>
                  <a:pt x="9788" y="16560"/>
                </a:cubicBezTo>
                <a:cubicBezTo>
                  <a:pt x="8269" y="16560"/>
                  <a:pt x="8269" y="16560"/>
                  <a:pt x="8269" y="16560"/>
                </a:cubicBezTo>
                <a:cubicBezTo>
                  <a:pt x="5231" y="19440"/>
                  <a:pt x="5231" y="19440"/>
                  <a:pt x="5231" y="19440"/>
                </a:cubicBezTo>
                <a:cubicBezTo>
                  <a:pt x="4725" y="19800"/>
                  <a:pt x="4725" y="18720"/>
                  <a:pt x="4725" y="18720"/>
                </a:cubicBezTo>
                <a:cubicBezTo>
                  <a:pt x="4725" y="17640"/>
                  <a:pt x="4725" y="17640"/>
                  <a:pt x="4725" y="17640"/>
                </a:cubicBezTo>
                <a:cubicBezTo>
                  <a:pt x="4725" y="17280"/>
                  <a:pt x="4725" y="16560"/>
                  <a:pt x="4725" y="16560"/>
                </a:cubicBezTo>
                <a:cubicBezTo>
                  <a:pt x="4725" y="16560"/>
                  <a:pt x="4388" y="16560"/>
                  <a:pt x="4050" y="16560"/>
                </a:cubicBezTo>
                <a:cubicBezTo>
                  <a:pt x="2700" y="16560"/>
                  <a:pt x="2700" y="16560"/>
                  <a:pt x="2700" y="16560"/>
                </a:cubicBezTo>
                <a:cubicBezTo>
                  <a:pt x="2025" y="16560"/>
                  <a:pt x="1350" y="16020"/>
                  <a:pt x="1350" y="15120"/>
                </a:cubicBezTo>
                <a:cubicBezTo>
                  <a:pt x="1350" y="7920"/>
                  <a:pt x="1350" y="7920"/>
                  <a:pt x="1350" y="7920"/>
                </a:cubicBezTo>
                <a:cubicBezTo>
                  <a:pt x="1350" y="7200"/>
                  <a:pt x="2025" y="6480"/>
                  <a:pt x="2700" y="6480"/>
                </a:cubicBezTo>
                <a:cubicBezTo>
                  <a:pt x="14175" y="6480"/>
                  <a:pt x="14175" y="6480"/>
                  <a:pt x="14175" y="6480"/>
                </a:cubicBezTo>
                <a:cubicBezTo>
                  <a:pt x="14850" y="6480"/>
                  <a:pt x="15525" y="7200"/>
                  <a:pt x="15525" y="7920"/>
                </a:cubicBezTo>
                <a:cubicBezTo>
                  <a:pt x="15525" y="15120"/>
                  <a:pt x="15525" y="15120"/>
                  <a:pt x="15525" y="15120"/>
                </a:cubicBezTo>
                <a:close/>
                <a:moveTo>
                  <a:pt x="19575" y="0"/>
                </a:moveTo>
                <a:cubicBezTo>
                  <a:pt x="7425" y="0"/>
                  <a:pt x="7425" y="0"/>
                  <a:pt x="7425" y="0"/>
                </a:cubicBezTo>
                <a:cubicBezTo>
                  <a:pt x="6244" y="0"/>
                  <a:pt x="5400" y="900"/>
                  <a:pt x="5400" y="2160"/>
                </a:cubicBezTo>
                <a:cubicBezTo>
                  <a:pt x="5400" y="3600"/>
                  <a:pt x="5400" y="3600"/>
                  <a:pt x="5400" y="3600"/>
                </a:cubicBezTo>
                <a:cubicBezTo>
                  <a:pt x="6750" y="3600"/>
                  <a:pt x="6750" y="3600"/>
                  <a:pt x="6750" y="3600"/>
                </a:cubicBezTo>
                <a:cubicBezTo>
                  <a:pt x="6750" y="2880"/>
                  <a:pt x="6750" y="2880"/>
                  <a:pt x="6750" y="2880"/>
                </a:cubicBezTo>
                <a:cubicBezTo>
                  <a:pt x="6750" y="2160"/>
                  <a:pt x="7425" y="1440"/>
                  <a:pt x="8100" y="1440"/>
                </a:cubicBezTo>
                <a:cubicBezTo>
                  <a:pt x="18900" y="1440"/>
                  <a:pt x="18900" y="1440"/>
                  <a:pt x="18900" y="1440"/>
                </a:cubicBezTo>
                <a:cubicBezTo>
                  <a:pt x="19575" y="1440"/>
                  <a:pt x="20250" y="2160"/>
                  <a:pt x="20250" y="2880"/>
                </a:cubicBezTo>
                <a:cubicBezTo>
                  <a:pt x="20250" y="10080"/>
                  <a:pt x="20250" y="10080"/>
                  <a:pt x="20250" y="10080"/>
                </a:cubicBezTo>
                <a:cubicBezTo>
                  <a:pt x="20250" y="10800"/>
                  <a:pt x="19575" y="11520"/>
                  <a:pt x="18900" y="11520"/>
                </a:cubicBezTo>
                <a:cubicBezTo>
                  <a:pt x="18225" y="11520"/>
                  <a:pt x="18225" y="11520"/>
                  <a:pt x="18225" y="11520"/>
                </a:cubicBezTo>
                <a:cubicBezTo>
                  <a:pt x="18225" y="12960"/>
                  <a:pt x="18225" y="12960"/>
                  <a:pt x="18225" y="12960"/>
                </a:cubicBezTo>
                <a:cubicBezTo>
                  <a:pt x="19575" y="12960"/>
                  <a:pt x="19575" y="12960"/>
                  <a:pt x="19575" y="12960"/>
                </a:cubicBezTo>
                <a:cubicBezTo>
                  <a:pt x="20756" y="12960"/>
                  <a:pt x="21600" y="12060"/>
                  <a:pt x="21600" y="10800"/>
                </a:cubicBezTo>
                <a:cubicBezTo>
                  <a:pt x="21600" y="2160"/>
                  <a:pt x="21600" y="2160"/>
                  <a:pt x="21600" y="2160"/>
                </a:cubicBezTo>
                <a:cubicBezTo>
                  <a:pt x="21600" y="900"/>
                  <a:pt x="20756" y="0"/>
                  <a:pt x="19575" y="0"/>
                </a:cubicBezTo>
                <a:close/>
                <a:moveTo>
                  <a:pt x="12150" y="9360"/>
                </a:moveTo>
                <a:cubicBezTo>
                  <a:pt x="4725" y="9360"/>
                  <a:pt x="4725" y="9360"/>
                  <a:pt x="4725" y="9360"/>
                </a:cubicBezTo>
                <a:cubicBezTo>
                  <a:pt x="4388" y="9360"/>
                  <a:pt x="4050" y="9720"/>
                  <a:pt x="4050" y="10080"/>
                </a:cubicBezTo>
                <a:cubicBezTo>
                  <a:pt x="4050" y="10440"/>
                  <a:pt x="4388" y="10800"/>
                  <a:pt x="4725" y="10800"/>
                </a:cubicBezTo>
                <a:cubicBezTo>
                  <a:pt x="12150" y="10800"/>
                  <a:pt x="12150" y="10800"/>
                  <a:pt x="12150" y="10800"/>
                </a:cubicBezTo>
                <a:cubicBezTo>
                  <a:pt x="12488" y="10800"/>
                  <a:pt x="12825" y="10440"/>
                  <a:pt x="12825" y="10080"/>
                </a:cubicBezTo>
                <a:cubicBezTo>
                  <a:pt x="12825" y="9720"/>
                  <a:pt x="12488" y="9360"/>
                  <a:pt x="12150" y="9360"/>
                </a:cubicBezTo>
                <a:close/>
                <a:moveTo>
                  <a:pt x="10800" y="12240"/>
                </a:moveTo>
                <a:cubicBezTo>
                  <a:pt x="4725" y="12240"/>
                  <a:pt x="4725" y="12240"/>
                  <a:pt x="4725" y="12240"/>
                </a:cubicBezTo>
                <a:cubicBezTo>
                  <a:pt x="4388" y="12240"/>
                  <a:pt x="4050" y="12600"/>
                  <a:pt x="4050" y="12960"/>
                </a:cubicBezTo>
                <a:cubicBezTo>
                  <a:pt x="4050" y="13500"/>
                  <a:pt x="4388" y="13680"/>
                  <a:pt x="4725" y="13680"/>
                </a:cubicBezTo>
                <a:cubicBezTo>
                  <a:pt x="10800" y="13680"/>
                  <a:pt x="10800" y="13680"/>
                  <a:pt x="10800" y="13680"/>
                </a:cubicBezTo>
                <a:cubicBezTo>
                  <a:pt x="11138" y="13680"/>
                  <a:pt x="11475" y="13500"/>
                  <a:pt x="11475" y="12960"/>
                </a:cubicBezTo>
                <a:cubicBezTo>
                  <a:pt x="11475" y="12600"/>
                  <a:pt x="11138" y="12240"/>
                  <a:pt x="10800" y="12240"/>
                </a:cubicBezTo>
                <a:close/>
              </a:path>
            </a:pathLst>
          </a:custGeom>
          <a:solidFill>
            <a:schemeClr val="bg1"/>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0" name="稻壳儿春秋广告/盗版必究        原创来源：http://chn.docer.com/works?userid=199329941#!/work_time"/>
          <p:cNvSpPr/>
          <p:nvPr/>
        </p:nvSpPr>
        <p:spPr>
          <a:xfrm>
            <a:off x="4481887" y="3582784"/>
            <a:ext cx="371023" cy="372753"/>
          </a:xfrm>
          <a:custGeom>
            <a:avLst/>
            <a:gdLst/>
            <a:ahLst/>
            <a:cxnLst>
              <a:cxn ang="0">
                <a:pos x="wd2" y="hd2"/>
              </a:cxn>
              <a:cxn ang="5400000">
                <a:pos x="wd2" y="hd2"/>
              </a:cxn>
              <a:cxn ang="10800000">
                <a:pos x="wd2" y="hd2"/>
              </a:cxn>
              <a:cxn ang="16200000">
                <a:pos x="wd2" y="hd2"/>
              </a:cxn>
            </a:cxnLst>
            <a:rect l="0" t="0" r="r" b="b"/>
            <a:pathLst>
              <a:path w="21558" h="21516" extrusionOk="0">
                <a:moveTo>
                  <a:pt x="21431" y="21265"/>
                </a:moveTo>
                <a:cubicBezTo>
                  <a:pt x="21094" y="21600"/>
                  <a:pt x="20588" y="21600"/>
                  <a:pt x="20419" y="21265"/>
                </a:cubicBezTo>
                <a:cubicBezTo>
                  <a:pt x="14513" y="15405"/>
                  <a:pt x="14513" y="15405"/>
                  <a:pt x="14513" y="15405"/>
                </a:cubicBezTo>
                <a:cubicBezTo>
                  <a:pt x="12994" y="16577"/>
                  <a:pt x="10969" y="17414"/>
                  <a:pt x="8775" y="17414"/>
                </a:cubicBezTo>
                <a:cubicBezTo>
                  <a:pt x="3881" y="17414"/>
                  <a:pt x="0" y="13563"/>
                  <a:pt x="0" y="8707"/>
                </a:cubicBezTo>
                <a:cubicBezTo>
                  <a:pt x="0" y="3851"/>
                  <a:pt x="3881" y="0"/>
                  <a:pt x="8775" y="0"/>
                </a:cubicBezTo>
                <a:cubicBezTo>
                  <a:pt x="13669" y="0"/>
                  <a:pt x="17550" y="3851"/>
                  <a:pt x="17550" y="8707"/>
                </a:cubicBezTo>
                <a:cubicBezTo>
                  <a:pt x="17550" y="10884"/>
                  <a:pt x="16706" y="12893"/>
                  <a:pt x="15525" y="14400"/>
                </a:cubicBezTo>
                <a:cubicBezTo>
                  <a:pt x="21431" y="20260"/>
                  <a:pt x="21431" y="20260"/>
                  <a:pt x="21431" y="20260"/>
                </a:cubicBezTo>
                <a:cubicBezTo>
                  <a:pt x="21600" y="20428"/>
                  <a:pt x="21600" y="20930"/>
                  <a:pt x="21431" y="21265"/>
                </a:cubicBezTo>
                <a:close/>
                <a:moveTo>
                  <a:pt x="8775" y="1340"/>
                </a:moveTo>
                <a:cubicBezTo>
                  <a:pt x="4725" y="1340"/>
                  <a:pt x="1350" y="4688"/>
                  <a:pt x="1350" y="8707"/>
                </a:cubicBezTo>
                <a:cubicBezTo>
                  <a:pt x="1350" y="12726"/>
                  <a:pt x="4725" y="16074"/>
                  <a:pt x="8775" y="16074"/>
                </a:cubicBezTo>
                <a:cubicBezTo>
                  <a:pt x="12825" y="16074"/>
                  <a:pt x="16200" y="12726"/>
                  <a:pt x="16200" y="8707"/>
                </a:cubicBezTo>
                <a:cubicBezTo>
                  <a:pt x="16200" y="4688"/>
                  <a:pt x="12825" y="1340"/>
                  <a:pt x="8775" y="1340"/>
                </a:cubicBezTo>
                <a:close/>
              </a:path>
            </a:pathLst>
          </a:custGeom>
          <a:solidFill>
            <a:schemeClr val="bg1"/>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5" name="Text Box 4"/>
          <p:cNvSpPr txBox="1"/>
          <p:nvPr/>
        </p:nvSpPr>
        <p:spPr>
          <a:xfrm>
            <a:off x="2002155" y="146050"/>
            <a:ext cx="8004175" cy="706755"/>
          </a:xfrm>
          <a:prstGeom prst="rect">
            <a:avLst/>
          </a:prstGeom>
          <a:noFill/>
        </p:spPr>
        <p:txBody>
          <a:bodyPr wrap="square" rtlCol="0" anchor="t">
            <a:spAutoFit/>
          </a:bodyPr>
          <a:p>
            <a:pPr algn="ctr"/>
            <a:r>
              <a:rPr lang="en-US" sz="4000" b="1"/>
              <a:t>The Safe Ark Key Features</a:t>
            </a:r>
            <a:endParaRPr lang="en-US" sz="4000" b="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3" grpId="0" animBg="1"/>
      <p:bldP spid="14" grpId="0" animBg="1"/>
      <p:bldP spid="15" grpId="0"/>
      <p:bldP spid="17"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367030" y="251460"/>
            <a:ext cx="10786110" cy="645160"/>
          </a:xfrm>
          <a:prstGeom prst="rect">
            <a:avLst/>
          </a:prstGeom>
          <a:noFill/>
        </p:spPr>
        <p:txBody>
          <a:bodyPr wrap="square" rtlCol="0">
            <a:spAutoFit/>
          </a:bodyPr>
          <a:lstStyle/>
          <a:p>
            <a:pPr algn="ctr"/>
            <a:r>
              <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WHAT IS ACTUALLY BEING TRADED</a:t>
            </a:r>
            <a:endPar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3" name="稻壳儿春秋广告/盗版必究        原创来源：http://chn.docer.com/works?userid=199329941#!/work_time"/>
          <p:cNvSpPr/>
          <p:nvPr/>
        </p:nvSpPr>
        <p:spPr>
          <a:xfrm>
            <a:off x="3221990" y="1510030"/>
            <a:ext cx="8970010" cy="4036060"/>
          </a:xfrm>
          <a:custGeom>
            <a:avLst/>
            <a:gdLst>
              <a:gd name="connsiteX0" fmla="*/ 0 w 6563359"/>
              <a:gd name="connsiteY0" fmla="*/ 0 h 3644720"/>
              <a:gd name="connsiteX1" fmla="*/ 6563359 w 6563359"/>
              <a:gd name="connsiteY1" fmla="*/ 0 h 3644720"/>
              <a:gd name="connsiteX2" fmla="*/ 6563359 w 6563359"/>
              <a:gd name="connsiteY2" fmla="*/ 3644720 h 3644720"/>
              <a:gd name="connsiteX3" fmla="*/ 0 w 6563359"/>
              <a:gd name="connsiteY3" fmla="*/ 3644720 h 3644720"/>
            </a:gdLst>
            <a:ahLst/>
            <a:cxnLst>
              <a:cxn ang="0">
                <a:pos x="connsiteX0" y="connsiteY0"/>
              </a:cxn>
              <a:cxn ang="0">
                <a:pos x="connsiteX1" y="connsiteY1"/>
              </a:cxn>
              <a:cxn ang="0">
                <a:pos x="connsiteX2" y="connsiteY2"/>
              </a:cxn>
              <a:cxn ang="0">
                <a:pos x="connsiteX3" y="connsiteY3"/>
              </a:cxn>
            </a:cxnLst>
            <a:rect l="l" t="t" r="r" b="b"/>
            <a:pathLst>
              <a:path w="6563359" h="3644720">
                <a:moveTo>
                  <a:pt x="0" y="0"/>
                </a:moveTo>
                <a:lnTo>
                  <a:pt x="6563359" y="0"/>
                </a:lnTo>
                <a:lnTo>
                  <a:pt x="6563359" y="3644720"/>
                </a:lnTo>
                <a:lnTo>
                  <a:pt x="0" y="3644720"/>
                </a:lnTo>
                <a:close/>
              </a:path>
            </a:pathLst>
          </a:cu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0" name="稻壳儿春秋广告/盗版必究        原创来源：http://chn.docer.com/works?userid=199329941#!/work_time"/>
          <p:cNvSpPr txBox="1"/>
          <p:nvPr/>
        </p:nvSpPr>
        <p:spPr>
          <a:xfrm>
            <a:off x="3306445" y="1355725"/>
            <a:ext cx="8884920" cy="4707890"/>
          </a:xfrm>
          <a:prstGeom prst="rect">
            <a:avLst/>
          </a:prstGeom>
          <a:noFill/>
          <a:effectLst/>
        </p:spPr>
        <p:txBody>
          <a:bodyPr wrap="square" rtlCol="0">
            <a:spAutoFit/>
          </a:bodyPr>
          <a:lstStyle/>
          <a:p>
            <a:pPr>
              <a:lnSpc>
                <a:spcPct val="150000"/>
              </a:lnSpc>
            </a:pPr>
            <a:r>
              <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At its simplest, A trader buys one currency and sells another, and the exchange rate constantly fluctuates based on supply and demand.</a:t>
            </a: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r>
              <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Currencies are traded in the foreign exchange market, a global marketplace that’s open 24 hours a day Monday through Friday. All forex trading is conducted over the counter (OTC), meaning there’s no physical exchange (as there is for stocks) and a global network of banks and other financial institutions oversee the market (instead of a central exchange, like the New York Stock Exchange).</a:t>
            </a: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17" name="Picture Placeholder 1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69" b="69"/>
          <a:stretch>
            <a:fillRect/>
          </a:stretch>
        </p:blipFill>
        <p:spPr>
          <a:xfrm>
            <a:off x="-391160" y="1850390"/>
            <a:ext cx="4199255" cy="3644900"/>
          </a:xfrm>
        </p:spPr>
      </p:pic>
      <p:sp>
        <p:nvSpPr>
          <p:cNvPr id="5" name="Text Box 4"/>
          <p:cNvSpPr txBox="1"/>
          <p:nvPr/>
        </p:nvSpPr>
        <p:spPr>
          <a:xfrm>
            <a:off x="8583295" y="909320"/>
            <a:ext cx="1857375" cy="706755"/>
          </a:xfrm>
          <a:prstGeom prst="rect">
            <a:avLst/>
          </a:prstGeom>
          <a:noFill/>
        </p:spPr>
        <p:txBody>
          <a:bodyPr wrap="none" rtlCol="0">
            <a:spAutoFit/>
            <a:scene3d>
              <a:camera prst="orthographicFront"/>
              <a:lightRig rig="threePt" dir="t"/>
            </a:scene3d>
          </a:bodyPr>
          <a:p>
            <a:r>
              <a:rPr lang="en-US" sz="4000">
                <a:ln/>
                <a:solidFill>
                  <a:schemeClr val="tx1"/>
                </a:solidFill>
                <a:effectLst>
                  <a:outerShdw blurRad="38100" dist="19050" dir="2700000" algn="tl" rotWithShape="0">
                    <a:schemeClr val="dk1">
                      <a:alpha val="40000"/>
                      <a:alpha val="40000"/>
                    </a:schemeClr>
                  </a:outerShdw>
                </a:effectLst>
              </a:rPr>
              <a:t>FOREX</a:t>
            </a:r>
            <a:endParaRPr lang="en-US" sz="4000">
              <a:ln/>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777240" y="468630"/>
            <a:ext cx="10786110" cy="1198880"/>
          </a:xfrm>
          <a:prstGeom prst="rect">
            <a:avLst/>
          </a:prstGeom>
          <a:noFill/>
        </p:spPr>
        <p:txBody>
          <a:bodyPr wrap="square" rtlCol="0">
            <a:spAutoFit/>
          </a:bodyPr>
          <a:lstStyle/>
          <a:p>
            <a:pPr algn="ctr"/>
            <a:r>
              <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Active Trades Passive Income</a:t>
            </a:r>
            <a:endPar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a:p>
            <a:pPr algn="ctr"/>
            <a:r>
              <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Effortless portfolio building AI trading tool</a:t>
            </a:r>
            <a:endPar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3" name="稻壳儿春秋广告/盗版必究        原创来源：http://chn.docer.com/works?userid=199329941#!/work_time"/>
          <p:cNvSpPr/>
          <p:nvPr/>
        </p:nvSpPr>
        <p:spPr>
          <a:xfrm>
            <a:off x="3808095" y="1901190"/>
            <a:ext cx="8383905" cy="3644900"/>
          </a:xfrm>
          <a:custGeom>
            <a:avLst/>
            <a:gdLst>
              <a:gd name="connsiteX0" fmla="*/ 0 w 6563359"/>
              <a:gd name="connsiteY0" fmla="*/ 0 h 3644720"/>
              <a:gd name="connsiteX1" fmla="*/ 6563359 w 6563359"/>
              <a:gd name="connsiteY1" fmla="*/ 0 h 3644720"/>
              <a:gd name="connsiteX2" fmla="*/ 6563359 w 6563359"/>
              <a:gd name="connsiteY2" fmla="*/ 3644720 h 3644720"/>
              <a:gd name="connsiteX3" fmla="*/ 0 w 6563359"/>
              <a:gd name="connsiteY3" fmla="*/ 3644720 h 3644720"/>
            </a:gdLst>
            <a:ahLst/>
            <a:cxnLst>
              <a:cxn ang="0">
                <a:pos x="connsiteX0" y="connsiteY0"/>
              </a:cxn>
              <a:cxn ang="0">
                <a:pos x="connsiteX1" y="connsiteY1"/>
              </a:cxn>
              <a:cxn ang="0">
                <a:pos x="connsiteX2" y="connsiteY2"/>
              </a:cxn>
              <a:cxn ang="0">
                <a:pos x="connsiteX3" y="connsiteY3"/>
              </a:cxn>
            </a:cxnLst>
            <a:rect l="l" t="t" r="r" b="b"/>
            <a:pathLst>
              <a:path w="6563359" h="3644720">
                <a:moveTo>
                  <a:pt x="0" y="0"/>
                </a:moveTo>
                <a:lnTo>
                  <a:pt x="6563359" y="0"/>
                </a:lnTo>
                <a:lnTo>
                  <a:pt x="6563359" y="3644720"/>
                </a:lnTo>
                <a:lnTo>
                  <a:pt x="0" y="3644720"/>
                </a:lnTo>
                <a:close/>
              </a:path>
            </a:pathLst>
          </a:cu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0" name="稻壳儿春秋广告/盗版必究        原创来源：http://chn.docer.com/works?userid=199329941#!/work_time"/>
          <p:cNvSpPr txBox="1"/>
          <p:nvPr/>
        </p:nvSpPr>
        <p:spPr>
          <a:xfrm>
            <a:off x="3808095" y="1850390"/>
            <a:ext cx="8383270" cy="3322955"/>
          </a:xfrm>
          <a:prstGeom prst="rect">
            <a:avLst/>
          </a:prstGeom>
          <a:noFill/>
          <a:effectLst/>
        </p:spPr>
        <p:txBody>
          <a:bodyPr wrap="square" rtlCol="0">
            <a:spAutoFit/>
          </a:bodyPr>
          <a:lstStyle/>
          <a:p>
            <a:pPr>
              <a:lnSpc>
                <a:spcPct val="150000"/>
              </a:lnSpc>
            </a:pPr>
            <a:r>
              <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SafeARK AI automates trading experience for rookie and expert traders looking to create pro fit from the market.</a:t>
            </a: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r>
              <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Our trading system leverages Expert Advisor (EA) technology, enhancing precision and efficiency in executing trades for optimal results.</a:t>
            </a: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a:p>
            <a:pPr>
              <a:lnSpc>
                <a:spcPct val="150000"/>
              </a:lnSpc>
            </a:pPr>
            <a:r>
              <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Manage trading risk by integrating SafeARK in your trading platform</a:t>
            </a:r>
            <a:endParaRPr lang="en-US" altLang="zh-CN" sz="20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17" name="Picture Placeholder 1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69" b="69"/>
          <a:stretch>
            <a:fillRect/>
          </a:stretch>
        </p:blipFill>
        <p:spPr>
          <a:xfrm>
            <a:off x="119380" y="2007235"/>
            <a:ext cx="4199255" cy="3644900"/>
          </a:xfrm>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1999615" y="468630"/>
            <a:ext cx="8331835" cy="645160"/>
          </a:xfrm>
          <a:prstGeom prst="rect">
            <a:avLst/>
          </a:prstGeom>
          <a:noFill/>
        </p:spPr>
        <p:txBody>
          <a:bodyPr wrap="square" rtlCol="0">
            <a:spAutoFit/>
          </a:bodyPr>
          <a:lstStyle/>
          <a:p>
            <a:pPr algn="ctr"/>
            <a:r>
              <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THE SAFE ARK SUBSCRIPTION</a:t>
            </a:r>
            <a:endPar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3" name="稻壳儿春秋广告/盗版必究        原创来源：http://chn.docer.com/works?userid=199329941#!/work_time"/>
          <p:cNvSpPr/>
          <p:nvPr/>
        </p:nvSpPr>
        <p:spPr>
          <a:xfrm>
            <a:off x="5017770" y="1825625"/>
            <a:ext cx="7174230" cy="4523105"/>
          </a:xfrm>
          <a:custGeom>
            <a:avLst/>
            <a:gdLst>
              <a:gd name="connsiteX0" fmla="*/ 0 w 6563359"/>
              <a:gd name="connsiteY0" fmla="*/ 0 h 3644720"/>
              <a:gd name="connsiteX1" fmla="*/ 6563359 w 6563359"/>
              <a:gd name="connsiteY1" fmla="*/ 0 h 3644720"/>
              <a:gd name="connsiteX2" fmla="*/ 6563359 w 6563359"/>
              <a:gd name="connsiteY2" fmla="*/ 3644720 h 3644720"/>
              <a:gd name="connsiteX3" fmla="*/ 0 w 6563359"/>
              <a:gd name="connsiteY3" fmla="*/ 3644720 h 3644720"/>
            </a:gdLst>
            <a:ahLst/>
            <a:cxnLst>
              <a:cxn ang="0">
                <a:pos x="connsiteX0" y="connsiteY0"/>
              </a:cxn>
              <a:cxn ang="0">
                <a:pos x="connsiteX1" y="connsiteY1"/>
              </a:cxn>
              <a:cxn ang="0">
                <a:pos x="connsiteX2" y="connsiteY2"/>
              </a:cxn>
              <a:cxn ang="0">
                <a:pos x="connsiteX3" y="connsiteY3"/>
              </a:cxn>
            </a:cxnLst>
            <a:rect l="l" t="t" r="r" b="b"/>
            <a:pathLst>
              <a:path w="6563359" h="3644720">
                <a:moveTo>
                  <a:pt x="0" y="0"/>
                </a:moveTo>
                <a:lnTo>
                  <a:pt x="6563359" y="0"/>
                </a:lnTo>
                <a:lnTo>
                  <a:pt x="6563359" y="3644720"/>
                </a:lnTo>
                <a:lnTo>
                  <a:pt x="0" y="3644720"/>
                </a:lnTo>
                <a:close/>
              </a:path>
            </a:pathLst>
          </a:cu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20" name="稻壳儿春秋广告/盗版必究        原创来源：http://chn.docer.com/works?userid=199329941#!/work_time"/>
          <p:cNvSpPr txBox="1"/>
          <p:nvPr/>
        </p:nvSpPr>
        <p:spPr>
          <a:xfrm>
            <a:off x="5748655" y="1681480"/>
            <a:ext cx="6442710" cy="4523105"/>
          </a:xfrm>
          <a:prstGeom prst="rect">
            <a:avLst/>
          </a:prstGeom>
          <a:noFill/>
          <a:effectLst/>
        </p:spPr>
        <p:txBody>
          <a:bodyPr wrap="square" rtlCol="0">
            <a:spAutoFit/>
          </a:bodyPr>
          <a:lstStyle/>
          <a:p>
            <a:pPr>
              <a:lnSpc>
                <a:spcPct val="150000"/>
              </a:lnSpc>
            </a:pPr>
            <a:r>
              <a:rPr lang="en-US" altLang="zh-CN" sz="24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rPr>
              <a:t>Partners are required to make a one-time annual subscription to become a part of The Safe Ark community. This subscription grants them exclusive access to automatically copy the company’s advanced trading bot, which is equipped with the capability to yield returns ranging from 1% to 10% monthly.</a:t>
            </a:r>
            <a:endParaRPr lang="en-US" altLang="zh-CN" sz="2400" dirty="0">
              <a:solidFill>
                <a:schemeClr val="bg1"/>
              </a:solidFill>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8" name="Picture Placeholder 7"/>
          <p:cNvPicPr>
            <a:picLocks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128905" y="1825625"/>
            <a:ext cx="5403850" cy="4327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9" name="Picture 8" descr="Screen Shot 2024-02-10 at 7.58.16 pm"/>
          <p:cNvPicPr>
            <a:picLocks noChangeAspect="1"/>
          </p:cNvPicPr>
          <p:nvPr/>
        </p:nvPicPr>
        <p:blipFill>
          <a:blip r:embed="rId1"/>
          <a:stretch>
            <a:fillRect/>
          </a:stretch>
        </p:blipFill>
        <p:spPr>
          <a:xfrm>
            <a:off x="213995" y="391795"/>
            <a:ext cx="11763375" cy="6224905"/>
          </a:xfrm>
          <a:prstGeom prst="rect">
            <a:avLst/>
          </a:prstGeom>
        </p:spPr>
      </p:pic>
      <p:sp>
        <p:nvSpPr>
          <p:cNvPr id="10" name="Rounded Rectangle 9"/>
          <p:cNvSpPr/>
          <p:nvPr/>
        </p:nvSpPr>
        <p:spPr>
          <a:xfrm>
            <a:off x="697865" y="5176520"/>
            <a:ext cx="2089785"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Rounded Rectangle 10"/>
          <p:cNvSpPr/>
          <p:nvPr/>
        </p:nvSpPr>
        <p:spPr>
          <a:xfrm>
            <a:off x="3581400" y="5176520"/>
            <a:ext cx="2089785"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Rounded Rectangle 11"/>
          <p:cNvSpPr/>
          <p:nvPr/>
        </p:nvSpPr>
        <p:spPr>
          <a:xfrm>
            <a:off x="6464935" y="5176520"/>
            <a:ext cx="2089785"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Rounded Rectangle 13"/>
          <p:cNvSpPr/>
          <p:nvPr/>
        </p:nvSpPr>
        <p:spPr>
          <a:xfrm>
            <a:off x="9473565" y="5176520"/>
            <a:ext cx="2089785"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flipH="1">
            <a:off x="11403329" y="6069330"/>
            <a:ext cx="788670" cy="788670"/>
          </a:xfrm>
          <a:prstGeom prst="rtTriangle">
            <a:avLst/>
          </a:prstGeom>
          <a:solidFill>
            <a:srgbClr val="27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3" name="稻壳儿春秋广告/盗版必究        原创来源：http://chn.docer.com/works?userid=199329941#!/work_time"/>
          <p:cNvSpPr/>
          <p:nvPr/>
        </p:nvSpPr>
        <p:spPr>
          <a:xfrm rot="10800000" flipH="1">
            <a:off x="-1" y="0"/>
            <a:ext cx="937261" cy="937260"/>
          </a:xfrm>
          <a:prstGeom prst="rtTriangle">
            <a:avLst/>
          </a:prstGeom>
          <a:solidFill>
            <a:srgbClr val="89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4" name="稻壳儿春秋广告/盗版必究        原创来源：http://chn.docer.com/works?userid=199329941#!/work_time"/>
          <p:cNvSpPr/>
          <p:nvPr/>
        </p:nvSpPr>
        <p:spPr>
          <a:xfrm rot="10800000" flipH="1">
            <a:off x="-2" y="-1"/>
            <a:ext cx="598121" cy="598121"/>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6" name="稻壳儿春秋广告/盗版必究        原创来源：http://chn.docer.com/works?userid=199329941#!/work_time"/>
          <p:cNvSpPr/>
          <p:nvPr/>
        </p:nvSpPr>
        <p:spPr>
          <a:xfrm flipH="1">
            <a:off x="11563349" y="6229350"/>
            <a:ext cx="628650" cy="628650"/>
          </a:xfrm>
          <a:prstGeom prst="rtTriangle">
            <a:avLst/>
          </a:pr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7" name="稻壳儿春秋广告/盗版必究        原创来源：http://chn.docer.com/works?userid=199329941#!/work_time"/>
          <p:cNvSpPr txBox="1"/>
          <p:nvPr/>
        </p:nvSpPr>
        <p:spPr>
          <a:xfrm>
            <a:off x="1999615" y="468630"/>
            <a:ext cx="8331835" cy="645160"/>
          </a:xfrm>
          <a:prstGeom prst="rect">
            <a:avLst/>
          </a:prstGeom>
          <a:noFill/>
        </p:spPr>
        <p:txBody>
          <a:bodyPr wrap="square" rtlCol="0">
            <a:spAutoFit/>
          </a:bodyPr>
          <a:lstStyle/>
          <a:p>
            <a:pPr algn="ctr"/>
            <a:r>
              <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rPr>
              <a:t>WHY CHOOSE SAFE ARK </a:t>
            </a:r>
            <a:endParaRPr lang="en-US" altLang="zh-CN" sz="3600" b="1" dirty="0">
              <a:solidFill>
                <a:srgbClr val="C22727"/>
              </a:solidFill>
              <a:latin typeface="Microsoft YaHei" pitchFamily="34" charset="-122"/>
              <a:ea typeface="Microsoft YaHei" pitchFamily="34" charset="-122"/>
              <a:cs typeface="Arial" panose="020B0604020202020204" pitchFamily="34" charset="0"/>
              <a:sym typeface="Microsoft YaHei" pitchFamily="34" charset="-122"/>
            </a:endParaRPr>
          </a:p>
        </p:txBody>
      </p:sp>
      <p:sp>
        <p:nvSpPr>
          <p:cNvPr id="13" name="稻壳儿春秋广告/盗版必究        原创来源：http://chn.docer.com/works?userid=199329941#!/work_time"/>
          <p:cNvSpPr/>
          <p:nvPr/>
        </p:nvSpPr>
        <p:spPr>
          <a:xfrm>
            <a:off x="4968240" y="1368425"/>
            <a:ext cx="7223760" cy="4121150"/>
          </a:xfrm>
          <a:custGeom>
            <a:avLst/>
            <a:gdLst>
              <a:gd name="connsiteX0" fmla="*/ 0 w 6563359"/>
              <a:gd name="connsiteY0" fmla="*/ 0 h 3644720"/>
              <a:gd name="connsiteX1" fmla="*/ 6563359 w 6563359"/>
              <a:gd name="connsiteY1" fmla="*/ 0 h 3644720"/>
              <a:gd name="connsiteX2" fmla="*/ 6563359 w 6563359"/>
              <a:gd name="connsiteY2" fmla="*/ 3644720 h 3644720"/>
              <a:gd name="connsiteX3" fmla="*/ 0 w 6563359"/>
              <a:gd name="connsiteY3" fmla="*/ 3644720 h 3644720"/>
            </a:gdLst>
            <a:ahLst/>
            <a:cxnLst>
              <a:cxn ang="0">
                <a:pos x="connsiteX0" y="connsiteY0"/>
              </a:cxn>
              <a:cxn ang="0">
                <a:pos x="connsiteX1" y="connsiteY1"/>
              </a:cxn>
              <a:cxn ang="0">
                <a:pos x="connsiteX2" y="connsiteY2"/>
              </a:cxn>
              <a:cxn ang="0">
                <a:pos x="connsiteX3" y="connsiteY3"/>
              </a:cxn>
            </a:cxnLst>
            <a:rect l="l" t="t" r="r" b="b"/>
            <a:pathLst>
              <a:path w="6563359" h="3644720">
                <a:moveTo>
                  <a:pt x="0" y="0"/>
                </a:moveTo>
                <a:lnTo>
                  <a:pt x="6563359" y="0"/>
                </a:lnTo>
                <a:lnTo>
                  <a:pt x="6563359" y="3644720"/>
                </a:lnTo>
                <a:lnTo>
                  <a:pt x="0" y="3644720"/>
                </a:lnTo>
                <a:close/>
              </a:path>
            </a:pathLst>
          </a:custGeom>
          <a:solidFill>
            <a:srgbClr val="C22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altLang="zh-CN">
                <a:latin typeface="Microsoft YaHei" pitchFamily="34" charset="-122"/>
                <a:ea typeface="Microsoft YaHei" pitchFamily="34" charset="-122"/>
                <a:cs typeface="Arial" panose="020B0604020202020204" pitchFamily="34" charset="0"/>
                <a:sym typeface="Microsoft YaHei" pitchFamily="34" charset="-122"/>
              </a:rPr>
              <a:t>AUTOMATED TRADES</a:t>
            </a: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r>
              <a:rPr lang="en-US" altLang="zh-CN">
                <a:latin typeface="Microsoft YaHei" pitchFamily="34" charset="-122"/>
                <a:ea typeface="Microsoft YaHei" pitchFamily="34" charset="-122"/>
                <a:cs typeface="Arial" panose="020B0604020202020204" pitchFamily="34" charset="0"/>
                <a:sym typeface="Microsoft YaHei" pitchFamily="34" charset="-122"/>
              </a:rPr>
              <a:t>DECENTRALISED SYSTEM</a:t>
            </a: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r>
              <a:rPr lang="en-US" altLang="zh-CN">
                <a:latin typeface="Microsoft YaHei" pitchFamily="34" charset="-122"/>
                <a:ea typeface="Microsoft YaHei" pitchFamily="34" charset="-122"/>
                <a:cs typeface="Arial" panose="020B0604020202020204" pitchFamily="34" charset="0"/>
                <a:sym typeface="Microsoft YaHei" pitchFamily="34" charset="-122"/>
              </a:rPr>
              <a:t>100% CONTROL OF YOUR ACCOUNT</a:t>
            </a: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r>
              <a:rPr lang="en-US" altLang="zh-CN">
                <a:latin typeface="Microsoft YaHei" pitchFamily="34" charset="-122"/>
                <a:ea typeface="Microsoft YaHei" pitchFamily="34" charset="-122"/>
                <a:cs typeface="Arial" panose="020B0604020202020204" pitchFamily="34" charset="0"/>
                <a:sym typeface="Microsoft YaHei" pitchFamily="34" charset="-122"/>
              </a:rPr>
              <a:t>EASY DEPOSIT AND WITHDRAWAL AT ANY TIME</a:t>
            </a: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r>
              <a:rPr lang="en-US" altLang="zh-CN">
                <a:latin typeface="Microsoft YaHei" pitchFamily="34" charset="-122"/>
                <a:ea typeface="Microsoft YaHei" pitchFamily="34" charset="-122"/>
                <a:cs typeface="Arial" panose="020B0604020202020204" pitchFamily="34" charset="0"/>
                <a:sym typeface="Microsoft YaHei" pitchFamily="34" charset="-122"/>
              </a:rPr>
              <a:t>TRANSPERENT</a:t>
            </a: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a:p>
            <a:pPr marL="285750" indent="-285750" algn="just">
              <a:buFont typeface="Arial" panose="020B0604020202020204" pitchFamily="34" charset="0"/>
              <a:buChar char="•"/>
            </a:pPr>
            <a:r>
              <a:rPr lang="en-US" altLang="zh-CN">
                <a:latin typeface="Microsoft YaHei" pitchFamily="34" charset="-122"/>
                <a:ea typeface="Microsoft YaHei" pitchFamily="34" charset="-122"/>
                <a:cs typeface="Arial" panose="020B0604020202020204" pitchFamily="34" charset="0"/>
                <a:sym typeface="Microsoft YaHei" pitchFamily="34" charset="-122"/>
              </a:rPr>
              <a:t>LOW RISK AND ACCOUNT PROTECTION</a:t>
            </a:r>
            <a:endParaRPr lang="en-US" altLang="zh-CN">
              <a:latin typeface="Microsoft YaHei" pitchFamily="34" charset="-122"/>
              <a:ea typeface="Microsoft YaHei" pitchFamily="34" charset="-122"/>
              <a:cs typeface="Arial" panose="020B0604020202020204" pitchFamily="34" charset="0"/>
              <a:sym typeface="Microsoft YaHei" pitchFamily="34" charset="-122"/>
            </a:endParaRPr>
          </a:p>
        </p:txBody>
      </p:sp>
      <p:pic>
        <p:nvPicPr>
          <p:cNvPr id="17" name="Picture Placeholder 1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69" b="69"/>
          <a:stretch>
            <a:fillRect/>
          </a:stretch>
        </p:blipFill>
        <p:spPr>
          <a:xfrm>
            <a:off x="119270" y="2006927"/>
            <a:ext cx="5628640" cy="3644720"/>
          </a:xfrm>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0000"/>
      </a:accent4>
      <a:accent5>
        <a:srgbClr val="5B9BD5"/>
      </a:accent5>
      <a:accent6>
        <a:srgbClr val="00000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4423</Words>
  <Application>WPS Presentation</Application>
  <PresentationFormat>Custom</PresentationFormat>
  <Paragraphs>126</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21</vt:i4>
      </vt:variant>
    </vt:vector>
  </HeadingPairs>
  <TitlesOfParts>
    <vt:vector size="40" baseType="lpstr">
      <vt:lpstr>Arial</vt:lpstr>
      <vt:lpstr>SimSun</vt:lpstr>
      <vt:lpstr>Wingdings</vt:lpstr>
      <vt:lpstr>Microsoft YaHei</vt:lpstr>
      <vt:lpstr>汉仪旗黑</vt:lpstr>
      <vt:lpstr>Arial Black</vt:lpstr>
      <vt:lpstr>Arial Bold</vt:lpstr>
      <vt:lpstr>Calibri</vt:lpstr>
      <vt:lpstr>Microsoft YaHei UI</vt:lpstr>
      <vt:lpstr>Calibri</vt:lpstr>
      <vt:lpstr>Arial Unicode MS</vt:lpstr>
      <vt:lpstr>等线 Light</vt:lpstr>
      <vt:lpstr>苹方-简</vt:lpstr>
      <vt:lpstr>等线</vt:lpstr>
      <vt:lpstr>宋体-简</vt:lpstr>
      <vt:lpstr>Calibri Light</vt:lpstr>
      <vt:lpstr>Helvetica Neue</vt:lpstr>
      <vt:lpstr>Office 主题​​</vt:lpstr>
      <vt:lpstr>Office Theme</vt:lpstr>
      <vt:lpstr>PowerPoint 演示文稿</vt:lpstr>
      <vt:lpstr>Earn While You Learn With RVA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Think Big……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春波 赵</dc:creator>
  <cp:lastModifiedBy>olusola.popoola</cp:lastModifiedBy>
  <cp:revision>30</cp:revision>
  <dcterms:created xsi:type="dcterms:W3CDTF">2024-02-11T12:04:41Z</dcterms:created>
  <dcterms:modified xsi:type="dcterms:W3CDTF">2024-02-11T12:04:41Z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9D23D3D8F214488B85DA3B11BA2A070B</vt:lpwstr>
  </property>
  <property fmtid="{D5CDD505-2E9C-101B-9397-08002B2CF9AE}" pid="3" name="KSOProductBuildVer">
    <vt:lpwstr>1033-4.4.2.7669</vt:lpwstr>
  </property>
</Properties>
</file>